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webextensions/webextension6.xml" ContentType="application/vnd.ms-office.webextension+xml"/>
  <Override PartName="/ppt/webextensions/webextension7.xml" ContentType="application/vnd.ms-office.webextension+xml"/>
  <Override PartName="/ppt/webextensions/webextension8.xml" ContentType="application/vnd.ms-office.webextension+xml"/>
  <Override PartName="/ppt/webextensions/webextension9.xml" ContentType="application/vnd.ms-office.webextension+xml"/>
  <Override PartName="/ppt/webextensions/webextension10.xml" ContentType="application/vnd.ms-office.webextension+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530" r:id="rId5"/>
    <p:sldId id="533" r:id="rId6"/>
    <p:sldId id="531" r:id="rId7"/>
    <p:sldId id="534" r:id="rId8"/>
    <p:sldId id="555" r:id="rId9"/>
    <p:sldId id="561" r:id="rId10"/>
    <p:sldId id="553" r:id="rId11"/>
    <p:sldId id="563" r:id="rId12"/>
    <p:sldId id="546" r:id="rId13"/>
    <p:sldId id="554" r:id="rId14"/>
    <p:sldId id="560" r:id="rId15"/>
    <p:sldId id="548" r:id="rId16"/>
    <p:sldId id="558" r:id="rId17"/>
    <p:sldId id="559" r:id="rId18"/>
    <p:sldId id="564" r:id="rId19"/>
    <p:sldId id="562" r:id="rId20"/>
    <p:sldId id="565" r:id="rId21"/>
    <p:sldId id="551" r:id="rId22"/>
    <p:sldId id="544" r:id="rId23"/>
    <p:sldId id="54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2EE"/>
    <a:srgbClr val="F01688"/>
    <a:srgbClr val="2F21F3"/>
    <a:srgbClr val="FEB52B"/>
    <a:srgbClr val="F01689"/>
    <a:srgbClr val="6F22E3"/>
    <a:srgbClr val="E218A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732A51-15AE-4860-8269-1251C9D3F11B}" v="712" dt="2023-09-22T15:12:00.041"/>
    <p1510:client id="{11AE13C2-1E2E-E030-AC50-710DEF5C4EAA}" v="47" dt="2023-09-22T15:31:38.391"/>
    <p1510:client id="{175149BB-5EE5-732E-EC90-1D763EF65487}" v="484" dt="2023-09-24T22:00:04.046"/>
    <p1510:client id="{4ED77E29-BD06-F53C-E794-63ACF4E4A70F}" v="30" dt="2023-09-24T19:09:36.1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40" d="100"/>
          <a:sy n="140" d="100"/>
        </p:scale>
        <p:origin x="-496" y="10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569116AC-99D3-490B-84CF-E3E41B32EE7C}"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B52FD46-F821-4C3C-B891-67FBD90A29F2}">
      <dgm:prSet/>
      <dgm:spPr/>
      <dgm:t>
        <a:bodyPr/>
        <a:lstStyle/>
        <a:p>
          <a:pPr>
            <a:lnSpc>
              <a:spcPct val="100000"/>
            </a:lnSpc>
            <a:defRPr cap="all"/>
          </a:pPr>
          <a:r>
            <a:rPr lang="en-US"/>
            <a:t>Introduction</a:t>
          </a:r>
        </a:p>
      </dgm:t>
    </dgm:pt>
    <dgm:pt modelId="{1B8B91D5-7946-4278-B399-44D2A1A1F98C}" type="parTrans" cxnId="{64D87198-2D59-4CAA-BB32-5EA7062CCA60}">
      <dgm:prSet/>
      <dgm:spPr/>
      <dgm:t>
        <a:bodyPr/>
        <a:lstStyle/>
        <a:p>
          <a:endParaRPr lang="en-US"/>
        </a:p>
      </dgm:t>
    </dgm:pt>
    <dgm:pt modelId="{2E04E792-5F29-4BE4-BE5B-9D503AE5B270}" type="sibTrans" cxnId="{64D87198-2D59-4CAA-BB32-5EA7062CCA60}">
      <dgm:prSet/>
      <dgm:spPr/>
      <dgm:t>
        <a:bodyPr/>
        <a:lstStyle/>
        <a:p>
          <a:endParaRPr lang="en-US"/>
        </a:p>
      </dgm:t>
    </dgm:pt>
    <dgm:pt modelId="{0D9DD19A-B34D-4295-84F6-A8FF69DD4B1D}">
      <dgm:prSet phldr="0"/>
      <dgm:spPr/>
      <dgm:t>
        <a:bodyPr/>
        <a:lstStyle/>
        <a:p>
          <a:pPr>
            <a:lnSpc>
              <a:spcPct val="100000"/>
            </a:lnSpc>
            <a:defRPr cap="all"/>
          </a:pPr>
          <a:r>
            <a:rPr lang="en-US">
              <a:latin typeface="Tw Cen MT"/>
            </a:rPr>
            <a:t>Property Types</a:t>
          </a:r>
          <a:endParaRPr lang="en-US"/>
        </a:p>
      </dgm:t>
    </dgm:pt>
    <dgm:pt modelId="{590DB658-719C-4A15-9D16-5C88012313D9}" type="parTrans" cxnId="{6E88DBD1-F8EC-4C43-BC59-05DFD17A8B33}">
      <dgm:prSet/>
      <dgm:spPr/>
      <dgm:t>
        <a:bodyPr/>
        <a:lstStyle/>
        <a:p>
          <a:endParaRPr lang="en-US"/>
        </a:p>
      </dgm:t>
    </dgm:pt>
    <dgm:pt modelId="{789DF890-EF64-4838-8DC0-57678272A420}" type="sibTrans" cxnId="{6E88DBD1-F8EC-4C43-BC59-05DFD17A8B33}">
      <dgm:prSet/>
      <dgm:spPr/>
      <dgm:t>
        <a:bodyPr/>
        <a:lstStyle/>
        <a:p>
          <a:endParaRPr lang="en-US"/>
        </a:p>
      </dgm:t>
    </dgm:pt>
    <dgm:pt modelId="{D7337585-B5E5-49B7-87DC-E71A6AA6ED3A}">
      <dgm:prSet/>
      <dgm:spPr/>
      <dgm:t>
        <a:bodyPr/>
        <a:lstStyle/>
        <a:p>
          <a:pPr>
            <a:lnSpc>
              <a:spcPct val="100000"/>
            </a:lnSpc>
            <a:defRPr cap="all"/>
          </a:pPr>
          <a:r>
            <a:rPr lang="en-US">
              <a:latin typeface="Tw Cen MT"/>
            </a:rPr>
            <a:t>New Builds vs Existing Properties</a:t>
          </a:r>
          <a:endParaRPr lang="en-US"/>
        </a:p>
      </dgm:t>
    </dgm:pt>
    <dgm:pt modelId="{D5678FBD-24D5-4C45-8E7D-D73DCD57B5CD}" type="parTrans" cxnId="{A11B5FB3-E9CB-4212-A44D-DEC23A56EC99}">
      <dgm:prSet/>
      <dgm:spPr/>
      <dgm:t>
        <a:bodyPr/>
        <a:lstStyle/>
        <a:p>
          <a:endParaRPr lang="en-US"/>
        </a:p>
      </dgm:t>
    </dgm:pt>
    <dgm:pt modelId="{C10D1DDE-3ABF-4D7A-862C-6A37620242A8}" type="sibTrans" cxnId="{A11B5FB3-E9CB-4212-A44D-DEC23A56EC99}">
      <dgm:prSet/>
      <dgm:spPr/>
      <dgm:t>
        <a:bodyPr/>
        <a:lstStyle/>
        <a:p>
          <a:endParaRPr lang="en-US"/>
        </a:p>
      </dgm:t>
    </dgm:pt>
    <dgm:pt modelId="{10A31DE2-308A-4AFF-93C5-DAD339F3F966}">
      <dgm:prSet phldr="0"/>
      <dgm:spPr/>
      <dgm:t>
        <a:bodyPr/>
        <a:lstStyle/>
        <a:p>
          <a:pPr>
            <a:lnSpc>
              <a:spcPct val="100000"/>
            </a:lnSpc>
            <a:defRPr cap="all"/>
          </a:pPr>
          <a:r>
            <a:rPr lang="en-US">
              <a:latin typeface="Tw Cen MT"/>
            </a:rPr>
            <a:t>Cash Purchases vs Mortgages</a:t>
          </a:r>
        </a:p>
      </dgm:t>
    </dgm:pt>
    <dgm:pt modelId="{F5F75A51-7E2A-4B4E-A830-EC83C9AD4419}" type="parTrans" cxnId="{021E9FDA-114A-4AC1-97CA-7D8069A8BA51}">
      <dgm:prSet/>
      <dgm:spPr/>
      <dgm:t>
        <a:bodyPr/>
        <a:lstStyle/>
        <a:p>
          <a:endParaRPr lang="en-GB"/>
        </a:p>
      </dgm:t>
    </dgm:pt>
    <dgm:pt modelId="{B417D91C-D943-4EFA-B9CF-2DA1ABF051E4}" type="sibTrans" cxnId="{021E9FDA-114A-4AC1-97CA-7D8069A8BA51}">
      <dgm:prSet/>
      <dgm:spPr/>
      <dgm:t>
        <a:bodyPr/>
        <a:lstStyle/>
        <a:p>
          <a:endParaRPr lang="en-GB"/>
        </a:p>
      </dgm:t>
    </dgm:pt>
    <dgm:pt modelId="{C392E4A2-1238-4618-822E-E6E31F44FFE8}">
      <dgm:prSet phldr="0"/>
      <dgm:spPr/>
      <dgm:t>
        <a:bodyPr/>
        <a:lstStyle/>
        <a:p>
          <a:pPr>
            <a:lnSpc>
              <a:spcPct val="100000"/>
            </a:lnSpc>
            <a:defRPr cap="all"/>
          </a:pPr>
          <a:r>
            <a:rPr lang="en-US">
              <a:latin typeface="Tw Cen MT"/>
            </a:rPr>
            <a:t>Market Observations</a:t>
          </a:r>
        </a:p>
      </dgm:t>
    </dgm:pt>
    <dgm:pt modelId="{6403C0FA-2FBA-42B9-91A2-66681722A177}" type="parTrans" cxnId="{3C48F580-2FBD-4273-832F-348E99081BF2}">
      <dgm:prSet/>
      <dgm:spPr/>
      <dgm:t>
        <a:bodyPr/>
        <a:lstStyle/>
        <a:p>
          <a:endParaRPr lang="en-GB"/>
        </a:p>
      </dgm:t>
    </dgm:pt>
    <dgm:pt modelId="{553CB6B7-47CA-43DA-B1A6-4A80ECA214AC}" type="sibTrans" cxnId="{3C48F580-2FBD-4273-832F-348E99081BF2}">
      <dgm:prSet/>
      <dgm:spPr/>
      <dgm:t>
        <a:bodyPr/>
        <a:lstStyle/>
        <a:p>
          <a:endParaRPr lang="en-GB"/>
        </a:p>
      </dgm:t>
    </dgm:pt>
    <dgm:pt modelId="{4CB27704-5253-498A-94B3-E4EBC2C9BA03}">
      <dgm:prSet phldr="0"/>
      <dgm:spPr/>
      <dgm:t>
        <a:bodyPr/>
        <a:lstStyle/>
        <a:p>
          <a:pPr>
            <a:lnSpc>
              <a:spcPct val="100000"/>
            </a:lnSpc>
            <a:defRPr cap="all"/>
          </a:pPr>
          <a:r>
            <a:rPr lang="en-US">
              <a:latin typeface="Tw Cen MT"/>
            </a:rPr>
            <a:t>Overall</a:t>
          </a:r>
        </a:p>
      </dgm:t>
    </dgm:pt>
    <dgm:pt modelId="{5FDD80B7-DD7E-44F8-8FF9-D18ADF6F704B}" type="parTrans" cxnId="{841EB7FA-6C4E-4657-A8A2-FF6DB6507541}">
      <dgm:prSet/>
      <dgm:spPr/>
    </dgm:pt>
    <dgm:pt modelId="{460F81DD-9C9C-4A7D-976F-2F5D92EF21C2}" type="sibTrans" cxnId="{841EB7FA-6C4E-4657-A8A2-FF6DB6507541}">
      <dgm:prSet/>
      <dgm:spPr/>
    </dgm:pt>
    <dgm:pt modelId="{1FB93A09-6F55-47E7-B30D-57BA1EA7938C}" type="pres">
      <dgm:prSet presAssocID="{569116AC-99D3-490B-84CF-E3E41B32EE7C}" presName="root" presStyleCnt="0">
        <dgm:presLayoutVars>
          <dgm:dir/>
          <dgm:resizeHandles val="exact"/>
        </dgm:presLayoutVars>
      </dgm:prSet>
      <dgm:spPr/>
    </dgm:pt>
    <dgm:pt modelId="{87F9A9A5-11E7-4654-BA24-255F8ACFCD9B}" type="pres">
      <dgm:prSet presAssocID="{FB52FD46-F821-4C3C-B891-67FBD90A29F2}" presName="compNode" presStyleCnt="0"/>
      <dgm:spPr/>
    </dgm:pt>
    <dgm:pt modelId="{47986DDF-D547-4A56-834A-157E0AEFC9E3}" type="pres">
      <dgm:prSet presAssocID="{FB52FD46-F821-4C3C-B891-67FBD90A29F2}" presName="iconBgRect" presStyleLbl="bgShp" presStyleIdx="0" presStyleCnt="6"/>
      <dgm:spPr>
        <a:prstGeom prst="round2DiagRect">
          <a:avLst>
            <a:gd name="adj1" fmla="val 29727"/>
            <a:gd name="adj2" fmla="val 0"/>
          </a:avLst>
        </a:prstGeom>
      </dgm:spPr>
    </dgm:pt>
    <dgm:pt modelId="{8FB52D62-B783-48D4-9CAA-E4E5F1764EA9}" type="pres">
      <dgm:prSet presAssocID="{FB52FD46-F821-4C3C-B891-67FBD90A29F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548912F0-7112-445E-9D47-595D7F20FB74}" type="pres">
      <dgm:prSet presAssocID="{FB52FD46-F821-4C3C-B891-67FBD90A29F2}" presName="spaceRect" presStyleCnt="0"/>
      <dgm:spPr/>
    </dgm:pt>
    <dgm:pt modelId="{9DCD6C7F-29D8-4AD7-B6D3-430AAA72258A}" type="pres">
      <dgm:prSet presAssocID="{FB52FD46-F821-4C3C-B891-67FBD90A29F2}" presName="textRect" presStyleLbl="revTx" presStyleIdx="0" presStyleCnt="6">
        <dgm:presLayoutVars>
          <dgm:chMax val="1"/>
          <dgm:chPref val="1"/>
        </dgm:presLayoutVars>
      </dgm:prSet>
      <dgm:spPr/>
    </dgm:pt>
    <dgm:pt modelId="{E3814760-8241-414D-9B34-AE40EAA171C8}" type="pres">
      <dgm:prSet presAssocID="{2E04E792-5F29-4BE4-BE5B-9D503AE5B270}" presName="sibTrans" presStyleCnt="0"/>
      <dgm:spPr/>
    </dgm:pt>
    <dgm:pt modelId="{6F1CA973-48EF-42FA-A9AD-657A1F40E93F}" type="pres">
      <dgm:prSet presAssocID="{4CB27704-5253-498A-94B3-E4EBC2C9BA03}" presName="compNode" presStyleCnt="0"/>
      <dgm:spPr/>
    </dgm:pt>
    <dgm:pt modelId="{0BB55F57-E297-4671-A2B8-CB31BC08BDFA}" type="pres">
      <dgm:prSet presAssocID="{4CB27704-5253-498A-94B3-E4EBC2C9BA03}" presName="iconBgRect" presStyleLbl="bgShp" presStyleIdx="1" presStyleCnt="6"/>
      <dgm:spPr>
        <a:prstGeom prst="round2DiagRect">
          <a:avLst>
            <a:gd name="adj1" fmla="val 29727"/>
            <a:gd name="adj2" fmla="val 0"/>
          </a:avLst>
        </a:prstGeom>
      </dgm:spPr>
    </dgm:pt>
    <dgm:pt modelId="{FC8D80A8-8474-4A84-AC87-E77688484FBD}" type="pres">
      <dgm:prSet presAssocID="{4CB27704-5253-498A-94B3-E4EBC2C9BA03}" presName="iconRect" presStyleLbl="node1" presStyleIdx="1" presStyleCnt="6"/>
      <dgm:spPr/>
    </dgm:pt>
    <dgm:pt modelId="{C94C2921-FE96-4AD4-8BA5-10B64FC4C89F}" type="pres">
      <dgm:prSet presAssocID="{4CB27704-5253-498A-94B3-E4EBC2C9BA03}" presName="spaceRect" presStyleCnt="0"/>
      <dgm:spPr/>
    </dgm:pt>
    <dgm:pt modelId="{C6AE2265-0B57-45DA-A584-E814E1BD0358}" type="pres">
      <dgm:prSet presAssocID="{4CB27704-5253-498A-94B3-E4EBC2C9BA03}" presName="textRect" presStyleLbl="revTx" presStyleIdx="1" presStyleCnt="6">
        <dgm:presLayoutVars>
          <dgm:chMax val="1"/>
          <dgm:chPref val="1"/>
        </dgm:presLayoutVars>
      </dgm:prSet>
      <dgm:spPr/>
    </dgm:pt>
    <dgm:pt modelId="{687DD55A-AC71-418A-A033-E6B8CA65C453}" type="pres">
      <dgm:prSet presAssocID="{460F81DD-9C9C-4A7D-976F-2F5D92EF21C2}" presName="sibTrans" presStyleCnt="0"/>
      <dgm:spPr/>
    </dgm:pt>
    <dgm:pt modelId="{90A5798A-18CA-40E6-ACEC-BC71200F696C}" type="pres">
      <dgm:prSet presAssocID="{0D9DD19A-B34D-4295-84F6-A8FF69DD4B1D}" presName="compNode" presStyleCnt="0"/>
      <dgm:spPr/>
    </dgm:pt>
    <dgm:pt modelId="{B3FC53A3-648D-44DA-8F67-B7BCEFF0FE50}" type="pres">
      <dgm:prSet presAssocID="{0D9DD19A-B34D-4295-84F6-A8FF69DD4B1D}" presName="iconBgRect" presStyleLbl="bgShp" presStyleIdx="2" presStyleCnt="6"/>
      <dgm:spPr>
        <a:prstGeom prst="round2DiagRect">
          <a:avLst>
            <a:gd name="adj1" fmla="val 29727"/>
            <a:gd name="adj2" fmla="val 0"/>
          </a:avLst>
        </a:prstGeom>
      </dgm:spPr>
    </dgm:pt>
    <dgm:pt modelId="{F5F7A7A3-DAB7-4D74-B103-207E7D52E1CE}" type="pres">
      <dgm:prSet presAssocID="{0D9DD19A-B34D-4295-84F6-A8FF69DD4B1D}" presName="iconRect" presStyleLbl="node1" presStyleIdx="2" presStyleCnt="6"/>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me with solid fill"/>
        </a:ext>
      </dgm:extLst>
    </dgm:pt>
    <dgm:pt modelId="{ABE5E729-0F02-4CEE-8820-897C861A24A8}" type="pres">
      <dgm:prSet presAssocID="{0D9DD19A-B34D-4295-84F6-A8FF69DD4B1D}" presName="spaceRect" presStyleCnt="0"/>
      <dgm:spPr/>
    </dgm:pt>
    <dgm:pt modelId="{2B545462-1341-4237-BC4D-28C1C8CFD167}" type="pres">
      <dgm:prSet presAssocID="{0D9DD19A-B34D-4295-84F6-A8FF69DD4B1D}" presName="textRect" presStyleLbl="revTx" presStyleIdx="2" presStyleCnt="6">
        <dgm:presLayoutVars>
          <dgm:chMax val="1"/>
          <dgm:chPref val="1"/>
        </dgm:presLayoutVars>
      </dgm:prSet>
      <dgm:spPr/>
    </dgm:pt>
    <dgm:pt modelId="{D70D0D0F-C438-41EF-832D-B684F98D4C4A}" type="pres">
      <dgm:prSet presAssocID="{789DF890-EF64-4838-8DC0-57678272A420}" presName="sibTrans" presStyleCnt="0"/>
      <dgm:spPr/>
    </dgm:pt>
    <dgm:pt modelId="{4681B9A8-E0F0-4D5E-A232-4566266BE707}" type="pres">
      <dgm:prSet presAssocID="{D7337585-B5E5-49B7-87DC-E71A6AA6ED3A}" presName="compNode" presStyleCnt="0"/>
      <dgm:spPr/>
    </dgm:pt>
    <dgm:pt modelId="{7FC1ABEE-30E6-4BF6-8A8C-E0E3092C1A32}" type="pres">
      <dgm:prSet presAssocID="{D7337585-B5E5-49B7-87DC-E71A6AA6ED3A}" presName="iconBgRect" presStyleLbl="bgShp" presStyleIdx="3" presStyleCnt="6"/>
      <dgm:spPr>
        <a:prstGeom prst="round2DiagRect">
          <a:avLst>
            <a:gd name="adj1" fmla="val 29727"/>
            <a:gd name="adj2" fmla="val 0"/>
          </a:avLst>
        </a:prstGeom>
      </dgm:spPr>
    </dgm:pt>
    <dgm:pt modelId="{616860A1-704E-4818-8EF8-C829EDC2E773}" type="pres">
      <dgm:prSet presAssocID="{D7337585-B5E5-49B7-87DC-E71A6AA6ED3A}" presName="iconRect" presStyleLbl="node1" presStyleIdx="3" presStyleCnt="6"/>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outline"/>
        </a:ext>
      </dgm:extLst>
    </dgm:pt>
    <dgm:pt modelId="{5A0FD677-FE56-404E-BA8C-96E598780CBA}" type="pres">
      <dgm:prSet presAssocID="{D7337585-B5E5-49B7-87DC-E71A6AA6ED3A}" presName="spaceRect" presStyleCnt="0"/>
      <dgm:spPr/>
    </dgm:pt>
    <dgm:pt modelId="{587235A3-72E6-4812-9C88-39D42C2004E6}" type="pres">
      <dgm:prSet presAssocID="{D7337585-B5E5-49B7-87DC-E71A6AA6ED3A}" presName="textRect" presStyleLbl="revTx" presStyleIdx="3" presStyleCnt="6">
        <dgm:presLayoutVars>
          <dgm:chMax val="1"/>
          <dgm:chPref val="1"/>
        </dgm:presLayoutVars>
      </dgm:prSet>
      <dgm:spPr/>
    </dgm:pt>
    <dgm:pt modelId="{29EA0364-222B-47D6-B4E2-ADA3733FAE85}" type="pres">
      <dgm:prSet presAssocID="{C10D1DDE-3ABF-4D7A-862C-6A37620242A8}" presName="sibTrans" presStyleCnt="0"/>
      <dgm:spPr/>
    </dgm:pt>
    <dgm:pt modelId="{BBF3B985-B4F7-4FFF-B552-E77C0959F6D4}" type="pres">
      <dgm:prSet presAssocID="{10A31DE2-308A-4AFF-93C5-DAD339F3F966}" presName="compNode" presStyleCnt="0"/>
      <dgm:spPr/>
    </dgm:pt>
    <dgm:pt modelId="{7619B1FA-0362-408E-B02F-791FEEB34C7F}" type="pres">
      <dgm:prSet presAssocID="{10A31DE2-308A-4AFF-93C5-DAD339F3F966}" presName="iconBgRect" presStyleLbl="bgShp" presStyleIdx="4" presStyleCnt="6"/>
      <dgm:spPr>
        <a:prstGeom prst="round2DiagRect">
          <a:avLst>
            <a:gd name="adj1" fmla="val 29727"/>
            <a:gd name="adj2" fmla="val 0"/>
          </a:avLst>
        </a:prstGeom>
      </dgm:spPr>
    </dgm:pt>
    <dgm:pt modelId="{8190F564-F93B-4E52-A392-158AC445459D}" type="pres">
      <dgm:prSet presAssocID="{10A31DE2-308A-4AFF-93C5-DAD339F3F966}" presName="iconRect" presStyleLbl="node1" presStyleIdx="4" presStyleCnt="6"/>
      <dgm:spPr/>
    </dgm:pt>
    <dgm:pt modelId="{246188F4-0662-42CB-A6EB-724A6C0F68F4}" type="pres">
      <dgm:prSet presAssocID="{10A31DE2-308A-4AFF-93C5-DAD339F3F966}" presName="spaceRect" presStyleCnt="0"/>
      <dgm:spPr/>
    </dgm:pt>
    <dgm:pt modelId="{5E2FC19E-A039-455D-AA72-EB95E35C12F0}" type="pres">
      <dgm:prSet presAssocID="{10A31DE2-308A-4AFF-93C5-DAD339F3F966}" presName="textRect" presStyleLbl="revTx" presStyleIdx="4" presStyleCnt="6">
        <dgm:presLayoutVars>
          <dgm:chMax val="1"/>
          <dgm:chPref val="1"/>
        </dgm:presLayoutVars>
      </dgm:prSet>
      <dgm:spPr/>
    </dgm:pt>
    <dgm:pt modelId="{801EB910-8100-4E89-A39D-B7A91DED43E0}" type="pres">
      <dgm:prSet presAssocID="{B417D91C-D943-4EFA-B9CF-2DA1ABF051E4}" presName="sibTrans" presStyleCnt="0"/>
      <dgm:spPr/>
    </dgm:pt>
    <dgm:pt modelId="{BBCE7329-40D2-414C-A663-E71F3D3E5900}" type="pres">
      <dgm:prSet presAssocID="{C392E4A2-1238-4618-822E-E6E31F44FFE8}" presName="compNode" presStyleCnt="0"/>
      <dgm:spPr/>
    </dgm:pt>
    <dgm:pt modelId="{FC6EC2C7-E628-4759-8C0F-F04D2B303CB2}" type="pres">
      <dgm:prSet presAssocID="{C392E4A2-1238-4618-822E-E6E31F44FFE8}" presName="iconBgRect" presStyleLbl="bgShp" presStyleIdx="5" presStyleCnt="6"/>
      <dgm:spPr>
        <a:prstGeom prst="round2DiagRect">
          <a:avLst>
            <a:gd name="adj1" fmla="val 29727"/>
            <a:gd name="adj2" fmla="val 0"/>
          </a:avLst>
        </a:prstGeom>
      </dgm:spPr>
    </dgm:pt>
    <dgm:pt modelId="{D32A0B68-CC31-40F2-B37E-608E6EC730BE}" type="pres">
      <dgm:prSet presAssocID="{C392E4A2-1238-4618-822E-E6E31F44FFE8}" presName="iconRect" presStyleLbl="node1" presStyleIdx="5" presStyleCnt="6"/>
      <dgm:spPr/>
    </dgm:pt>
    <dgm:pt modelId="{45BB3887-1405-43C0-A2D6-22D873FCEA41}" type="pres">
      <dgm:prSet presAssocID="{C392E4A2-1238-4618-822E-E6E31F44FFE8}" presName="spaceRect" presStyleCnt="0"/>
      <dgm:spPr/>
    </dgm:pt>
    <dgm:pt modelId="{796A1F6A-2775-4ABC-9573-1C3FC5DBD11B}" type="pres">
      <dgm:prSet presAssocID="{C392E4A2-1238-4618-822E-E6E31F44FFE8}" presName="textRect" presStyleLbl="revTx" presStyleIdx="5" presStyleCnt="6">
        <dgm:presLayoutVars>
          <dgm:chMax val="1"/>
          <dgm:chPref val="1"/>
        </dgm:presLayoutVars>
      </dgm:prSet>
      <dgm:spPr/>
    </dgm:pt>
  </dgm:ptLst>
  <dgm:cxnLst>
    <dgm:cxn modelId="{F6FE255C-79FB-493F-BA70-72BD394E7765}" type="presOf" srcId="{10A31DE2-308A-4AFF-93C5-DAD339F3F966}" destId="{5E2FC19E-A039-455D-AA72-EB95E35C12F0}" srcOrd="0" destOrd="0" presId="urn:microsoft.com/office/officeart/2018/5/layout/IconLeafLabelList"/>
    <dgm:cxn modelId="{BB43E264-3DE6-4D55-B9CD-E26191FFF185}" type="presOf" srcId="{C392E4A2-1238-4618-822E-E6E31F44FFE8}" destId="{796A1F6A-2775-4ABC-9573-1C3FC5DBD11B}" srcOrd="0" destOrd="0" presId="urn:microsoft.com/office/officeart/2018/5/layout/IconLeafLabelList"/>
    <dgm:cxn modelId="{E4F6CF6F-AAB6-477A-9D54-F183953335E2}" type="presOf" srcId="{FB52FD46-F821-4C3C-B891-67FBD90A29F2}" destId="{9DCD6C7F-29D8-4AD7-B6D3-430AAA72258A}" srcOrd="0" destOrd="0" presId="urn:microsoft.com/office/officeart/2018/5/layout/IconLeafLabelList"/>
    <dgm:cxn modelId="{A281E750-B826-49E1-86B6-BDD9D1A84794}" type="presOf" srcId="{0D9DD19A-B34D-4295-84F6-A8FF69DD4B1D}" destId="{2B545462-1341-4237-BC4D-28C1C8CFD167}" srcOrd="0" destOrd="0" presId="urn:microsoft.com/office/officeart/2018/5/layout/IconLeafLabelList"/>
    <dgm:cxn modelId="{3C48F580-2FBD-4273-832F-348E99081BF2}" srcId="{569116AC-99D3-490B-84CF-E3E41B32EE7C}" destId="{C392E4A2-1238-4618-822E-E6E31F44FFE8}" srcOrd="5" destOrd="0" parTransId="{6403C0FA-2FBA-42B9-91A2-66681722A177}" sibTransId="{553CB6B7-47CA-43DA-B1A6-4A80ECA214AC}"/>
    <dgm:cxn modelId="{64D87198-2D59-4CAA-BB32-5EA7062CCA60}" srcId="{569116AC-99D3-490B-84CF-E3E41B32EE7C}" destId="{FB52FD46-F821-4C3C-B891-67FBD90A29F2}" srcOrd="0" destOrd="0" parTransId="{1B8B91D5-7946-4278-B399-44D2A1A1F98C}" sibTransId="{2E04E792-5F29-4BE4-BE5B-9D503AE5B270}"/>
    <dgm:cxn modelId="{E6601DA4-81CF-4F3C-AA96-CAFDB3DF4756}" type="presOf" srcId="{569116AC-99D3-490B-84CF-E3E41B32EE7C}" destId="{1FB93A09-6F55-47E7-B30D-57BA1EA7938C}" srcOrd="0" destOrd="0" presId="urn:microsoft.com/office/officeart/2018/5/layout/IconLeafLabelList"/>
    <dgm:cxn modelId="{A11B5FB3-E9CB-4212-A44D-DEC23A56EC99}" srcId="{569116AC-99D3-490B-84CF-E3E41B32EE7C}" destId="{D7337585-B5E5-49B7-87DC-E71A6AA6ED3A}" srcOrd="3" destOrd="0" parTransId="{D5678FBD-24D5-4C45-8E7D-D73DCD57B5CD}" sibTransId="{C10D1DDE-3ABF-4D7A-862C-6A37620242A8}"/>
    <dgm:cxn modelId="{6E88DBD1-F8EC-4C43-BC59-05DFD17A8B33}" srcId="{569116AC-99D3-490B-84CF-E3E41B32EE7C}" destId="{0D9DD19A-B34D-4295-84F6-A8FF69DD4B1D}" srcOrd="2" destOrd="0" parTransId="{590DB658-719C-4A15-9D16-5C88012313D9}" sibTransId="{789DF890-EF64-4838-8DC0-57678272A420}"/>
    <dgm:cxn modelId="{021E9FDA-114A-4AC1-97CA-7D8069A8BA51}" srcId="{569116AC-99D3-490B-84CF-E3E41B32EE7C}" destId="{10A31DE2-308A-4AFF-93C5-DAD339F3F966}" srcOrd="4" destOrd="0" parTransId="{F5F75A51-7E2A-4B4E-A830-EC83C9AD4419}" sibTransId="{B417D91C-D943-4EFA-B9CF-2DA1ABF051E4}"/>
    <dgm:cxn modelId="{E7EDCEE6-1B2B-4B0F-8D2C-56AC302FD194}" type="presOf" srcId="{4CB27704-5253-498A-94B3-E4EBC2C9BA03}" destId="{C6AE2265-0B57-45DA-A584-E814E1BD0358}" srcOrd="0" destOrd="0" presId="urn:microsoft.com/office/officeart/2018/5/layout/IconLeafLabelList"/>
    <dgm:cxn modelId="{841EB7FA-6C4E-4657-A8A2-FF6DB6507541}" srcId="{569116AC-99D3-490B-84CF-E3E41B32EE7C}" destId="{4CB27704-5253-498A-94B3-E4EBC2C9BA03}" srcOrd="1" destOrd="0" parTransId="{5FDD80B7-DD7E-44F8-8FF9-D18ADF6F704B}" sibTransId="{460F81DD-9C9C-4A7D-976F-2F5D92EF21C2}"/>
    <dgm:cxn modelId="{E5DC00FF-BE48-495F-97EE-9F01BDE5E3EE}" type="presOf" srcId="{D7337585-B5E5-49B7-87DC-E71A6AA6ED3A}" destId="{587235A3-72E6-4812-9C88-39D42C2004E6}" srcOrd="0" destOrd="0" presId="urn:microsoft.com/office/officeart/2018/5/layout/IconLeafLabelList"/>
    <dgm:cxn modelId="{8E8CE95D-DCD6-4A7C-B3F2-D463AECEFCD6}" type="presParOf" srcId="{1FB93A09-6F55-47E7-B30D-57BA1EA7938C}" destId="{87F9A9A5-11E7-4654-BA24-255F8ACFCD9B}" srcOrd="0" destOrd="0" presId="urn:microsoft.com/office/officeart/2018/5/layout/IconLeafLabelList"/>
    <dgm:cxn modelId="{4D3C252C-9E3C-4B50-9EA1-02E3443E5538}" type="presParOf" srcId="{87F9A9A5-11E7-4654-BA24-255F8ACFCD9B}" destId="{47986DDF-D547-4A56-834A-157E0AEFC9E3}" srcOrd="0" destOrd="0" presId="urn:microsoft.com/office/officeart/2018/5/layout/IconLeafLabelList"/>
    <dgm:cxn modelId="{2AAC2943-FA2C-4CB3-AD80-9F8DFB6A3504}" type="presParOf" srcId="{87F9A9A5-11E7-4654-BA24-255F8ACFCD9B}" destId="{8FB52D62-B783-48D4-9CAA-E4E5F1764EA9}" srcOrd="1" destOrd="0" presId="urn:microsoft.com/office/officeart/2018/5/layout/IconLeafLabelList"/>
    <dgm:cxn modelId="{CFDA536F-4FD3-42FD-B21A-99C83D51A2F6}" type="presParOf" srcId="{87F9A9A5-11E7-4654-BA24-255F8ACFCD9B}" destId="{548912F0-7112-445E-9D47-595D7F20FB74}" srcOrd="2" destOrd="0" presId="urn:microsoft.com/office/officeart/2018/5/layout/IconLeafLabelList"/>
    <dgm:cxn modelId="{BD8BA603-5C89-4081-B0B2-3ADF3396B1F2}" type="presParOf" srcId="{87F9A9A5-11E7-4654-BA24-255F8ACFCD9B}" destId="{9DCD6C7F-29D8-4AD7-B6D3-430AAA72258A}" srcOrd="3" destOrd="0" presId="urn:microsoft.com/office/officeart/2018/5/layout/IconLeafLabelList"/>
    <dgm:cxn modelId="{2F50672F-4706-432C-83A3-2805797D88E4}" type="presParOf" srcId="{1FB93A09-6F55-47E7-B30D-57BA1EA7938C}" destId="{E3814760-8241-414D-9B34-AE40EAA171C8}" srcOrd="1" destOrd="0" presId="urn:microsoft.com/office/officeart/2018/5/layout/IconLeafLabelList"/>
    <dgm:cxn modelId="{029E50FF-4A09-44D4-84E9-47AA69F8C43E}" type="presParOf" srcId="{1FB93A09-6F55-47E7-B30D-57BA1EA7938C}" destId="{6F1CA973-48EF-42FA-A9AD-657A1F40E93F}" srcOrd="2" destOrd="0" presId="urn:microsoft.com/office/officeart/2018/5/layout/IconLeafLabelList"/>
    <dgm:cxn modelId="{52108D7A-CACE-4097-B2F5-5699B6F3F460}" type="presParOf" srcId="{6F1CA973-48EF-42FA-A9AD-657A1F40E93F}" destId="{0BB55F57-E297-4671-A2B8-CB31BC08BDFA}" srcOrd="0" destOrd="0" presId="urn:microsoft.com/office/officeart/2018/5/layout/IconLeafLabelList"/>
    <dgm:cxn modelId="{C8303110-79DA-4D26-AE98-783181690D08}" type="presParOf" srcId="{6F1CA973-48EF-42FA-A9AD-657A1F40E93F}" destId="{FC8D80A8-8474-4A84-AC87-E77688484FBD}" srcOrd="1" destOrd="0" presId="urn:microsoft.com/office/officeart/2018/5/layout/IconLeafLabelList"/>
    <dgm:cxn modelId="{D8DFA306-FA0D-4572-830C-7F25C0C96A69}" type="presParOf" srcId="{6F1CA973-48EF-42FA-A9AD-657A1F40E93F}" destId="{C94C2921-FE96-4AD4-8BA5-10B64FC4C89F}" srcOrd="2" destOrd="0" presId="urn:microsoft.com/office/officeart/2018/5/layout/IconLeafLabelList"/>
    <dgm:cxn modelId="{9B5F19CC-E5EF-4254-9253-53CCBBE251CE}" type="presParOf" srcId="{6F1CA973-48EF-42FA-A9AD-657A1F40E93F}" destId="{C6AE2265-0B57-45DA-A584-E814E1BD0358}" srcOrd="3" destOrd="0" presId="urn:microsoft.com/office/officeart/2018/5/layout/IconLeafLabelList"/>
    <dgm:cxn modelId="{A82F5EC7-5F0F-4BC3-8AAE-E77CC1BE63CB}" type="presParOf" srcId="{1FB93A09-6F55-47E7-B30D-57BA1EA7938C}" destId="{687DD55A-AC71-418A-A033-E6B8CA65C453}" srcOrd="3" destOrd="0" presId="urn:microsoft.com/office/officeart/2018/5/layout/IconLeafLabelList"/>
    <dgm:cxn modelId="{0AF271D5-1E8B-49F1-ABE6-AD88D62E7C1E}" type="presParOf" srcId="{1FB93A09-6F55-47E7-B30D-57BA1EA7938C}" destId="{90A5798A-18CA-40E6-ACEC-BC71200F696C}" srcOrd="4" destOrd="0" presId="urn:microsoft.com/office/officeart/2018/5/layout/IconLeafLabelList"/>
    <dgm:cxn modelId="{89601904-6B48-4B75-A71A-E567DAF9657D}" type="presParOf" srcId="{90A5798A-18CA-40E6-ACEC-BC71200F696C}" destId="{B3FC53A3-648D-44DA-8F67-B7BCEFF0FE50}" srcOrd="0" destOrd="0" presId="urn:microsoft.com/office/officeart/2018/5/layout/IconLeafLabelList"/>
    <dgm:cxn modelId="{41A54FD9-A5A1-4358-95D7-1951E28FCA4F}" type="presParOf" srcId="{90A5798A-18CA-40E6-ACEC-BC71200F696C}" destId="{F5F7A7A3-DAB7-4D74-B103-207E7D52E1CE}" srcOrd="1" destOrd="0" presId="urn:microsoft.com/office/officeart/2018/5/layout/IconLeafLabelList"/>
    <dgm:cxn modelId="{EEA0FF82-7C85-4DA3-A746-676279A32CB3}" type="presParOf" srcId="{90A5798A-18CA-40E6-ACEC-BC71200F696C}" destId="{ABE5E729-0F02-4CEE-8820-897C861A24A8}" srcOrd="2" destOrd="0" presId="urn:microsoft.com/office/officeart/2018/5/layout/IconLeafLabelList"/>
    <dgm:cxn modelId="{42957ACC-9302-4BFE-968E-F3C2B221F82B}" type="presParOf" srcId="{90A5798A-18CA-40E6-ACEC-BC71200F696C}" destId="{2B545462-1341-4237-BC4D-28C1C8CFD167}" srcOrd="3" destOrd="0" presId="urn:microsoft.com/office/officeart/2018/5/layout/IconLeafLabelList"/>
    <dgm:cxn modelId="{E8208554-C31F-411F-9196-1D33A4E375EF}" type="presParOf" srcId="{1FB93A09-6F55-47E7-B30D-57BA1EA7938C}" destId="{D70D0D0F-C438-41EF-832D-B684F98D4C4A}" srcOrd="5" destOrd="0" presId="urn:microsoft.com/office/officeart/2018/5/layout/IconLeafLabelList"/>
    <dgm:cxn modelId="{82214FC8-E976-4B82-A335-CFA990DDEAA6}" type="presParOf" srcId="{1FB93A09-6F55-47E7-B30D-57BA1EA7938C}" destId="{4681B9A8-E0F0-4D5E-A232-4566266BE707}" srcOrd="6" destOrd="0" presId="urn:microsoft.com/office/officeart/2018/5/layout/IconLeafLabelList"/>
    <dgm:cxn modelId="{65E2ECEB-6F32-4A86-9068-E6DE4AEC4DED}" type="presParOf" srcId="{4681B9A8-E0F0-4D5E-A232-4566266BE707}" destId="{7FC1ABEE-30E6-4BF6-8A8C-E0E3092C1A32}" srcOrd="0" destOrd="0" presId="urn:microsoft.com/office/officeart/2018/5/layout/IconLeafLabelList"/>
    <dgm:cxn modelId="{D3858861-1635-44B9-9B29-89CE09F8160F}" type="presParOf" srcId="{4681B9A8-E0F0-4D5E-A232-4566266BE707}" destId="{616860A1-704E-4818-8EF8-C829EDC2E773}" srcOrd="1" destOrd="0" presId="urn:microsoft.com/office/officeart/2018/5/layout/IconLeafLabelList"/>
    <dgm:cxn modelId="{024652E8-8C55-4E87-BE2B-6928E0710BF1}" type="presParOf" srcId="{4681B9A8-E0F0-4D5E-A232-4566266BE707}" destId="{5A0FD677-FE56-404E-BA8C-96E598780CBA}" srcOrd="2" destOrd="0" presId="urn:microsoft.com/office/officeart/2018/5/layout/IconLeafLabelList"/>
    <dgm:cxn modelId="{59298E48-1ED6-4D14-B51A-D436D5E96DC8}" type="presParOf" srcId="{4681B9A8-E0F0-4D5E-A232-4566266BE707}" destId="{587235A3-72E6-4812-9C88-39D42C2004E6}" srcOrd="3" destOrd="0" presId="urn:microsoft.com/office/officeart/2018/5/layout/IconLeafLabelList"/>
    <dgm:cxn modelId="{85F75D61-1DC5-4F2E-ADCB-5126BD1F1117}" type="presParOf" srcId="{1FB93A09-6F55-47E7-B30D-57BA1EA7938C}" destId="{29EA0364-222B-47D6-B4E2-ADA3733FAE85}" srcOrd="7" destOrd="0" presId="urn:microsoft.com/office/officeart/2018/5/layout/IconLeafLabelList"/>
    <dgm:cxn modelId="{3628B9AB-04B3-4189-B6ED-186F1F8C5522}" type="presParOf" srcId="{1FB93A09-6F55-47E7-B30D-57BA1EA7938C}" destId="{BBF3B985-B4F7-4FFF-B552-E77C0959F6D4}" srcOrd="8" destOrd="0" presId="urn:microsoft.com/office/officeart/2018/5/layout/IconLeafLabelList"/>
    <dgm:cxn modelId="{9FB7AB2A-6407-43AE-97FD-32E328BEAD63}" type="presParOf" srcId="{BBF3B985-B4F7-4FFF-B552-E77C0959F6D4}" destId="{7619B1FA-0362-408E-B02F-791FEEB34C7F}" srcOrd="0" destOrd="0" presId="urn:microsoft.com/office/officeart/2018/5/layout/IconLeafLabelList"/>
    <dgm:cxn modelId="{3CD2E529-AB4E-4CE5-923C-EA6E421E6E1B}" type="presParOf" srcId="{BBF3B985-B4F7-4FFF-B552-E77C0959F6D4}" destId="{8190F564-F93B-4E52-A392-158AC445459D}" srcOrd="1" destOrd="0" presId="urn:microsoft.com/office/officeart/2018/5/layout/IconLeafLabelList"/>
    <dgm:cxn modelId="{023EBD6B-C1E1-46CF-B6C3-C80C6195627F}" type="presParOf" srcId="{BBF3B985-B4F7-4FFF-B552-E77C0959F6D4}" destId="{246188F4-0662-42CB-A6EB-724A6C0F68F4}" srcOrd="2" destOrd="0" presId="urn:microsoft.com/office/officeart/2018/5/layout/IconLeafLabelList"/>
    <dgm:cxn modelId="{54E1BA7C-D0C4-4439-B613-38ED04D1C1F1}" type="presParOf" srcId="{BBF3B985-B4F7-4FFF-B552-E77C0959F6D4}" destId="{5E2FC19E-A039-455D-AA72-EB95E35C12F0}" srcOrd="3" destOrd="0" presId="urn:microsoft.com/office/officeart/2018/5/layout/IconLeafLabelList"/>
    <dgm:cxn modelId="{632DE8A3-F49E-4C1C-B90C-59CD3D24ECBA}" type="presParOf" srcId="{1FB93A09-6F55-47E7-B30D-57BA1EA7938C}" destId="{801EB910-8100-4E89-A39D-B7A91DED43E0}" srcOrd="9" destOrd="0" presId="urn:microsoft.com/office/officeart/2018/5/layout/IconLeafLabelList"/>
    <dgm:cxn modelId="{8D5FA537-9E2D-4116-9B8B-2EED9A92E385}" type="presParOf" srcId="{1FB93A09-6F55-47E7-B30D-57BA1EA7938C}" destId="{BBCE7329-40D2-414C-A663-E71F3D3E5900}" srcOrd="10" destOrd="0" presId="urn:microsoft.com/office/officeart/2018/5/layout/IconLeafLabelList"/>
    <dgm:cxn modelId="{88140911-C8D5-49CD-B67E-9F94E1FC96A8}" type="presParOf" srcId="{BBCE7329-40D2-414C-A663-E71F3D3E5900}" destId="{FC6EC2C7-E628-4759-8C0F-F04D2B303CB2}" srcOrd="0" destOrd="0" presId="urn:microsoft.com/office/officeart/2018/5/layout/IconLeafLabelList"/>
    <dgm:cxn modelId="{96FB972E-0C8D-4CAC-8B7E-99F4F461A5AC}" type="presParOf" srcId="{BBCE7329-40D2-414C-A663-E71F3D3E5900}" destId="{D32A0B68-CC31-40F2-B37E-608E6EC730BE}" srcOrd="1" destOrd="0" presId="urn:microsoft.com/office/officeart/2018/5/layout/IconLeafLabelList"/>
    <dgm:cxn modelId="{54FB43E2-2618-40A2-B9E0-7D81832CD5A1}" type="presParOf" srcId="{BBCE7329-40D2-414C-A663-E71F3D3E5900}" destId="{45BB3887-1405-43C0-A2D6-22D873FCEA41}" srcOrd="2" destOrd="0" presId="urn:microsoft.com/office/officeart/2018/5/layout/IconLeafLabelList"/>
    <dgm:cxn modelId="{8367142A-B895-455A-BA3C-48A3329ECAC0}" type="presParOf" srcId="{BBCE7329-40D2-414C-A663-E71F3D3E5900}" destId="{796A1F6A-2775-4ABC-9573-1C3FC5DBD11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9116AC-99D3-490B-84CF-E3E41B32EE7C}"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B52FD46-F821-4C3C-B891-67FBD90A29F2}">
      <dgm:prSet/>
      <dgm:spPr/>
      <dgm:t>
        <a:bodyPr/>
        <a:lstStyle/>
        <a:p>
          <a:pPr>
            <a:lnSpc>
              <a:spcPct val="100000"/>
            </a:lnSpc>
            <a:defRPr cap="all"/>
          </a:pPr>
          <a:r>
            <a:rPr lang="en-US">
              <a:latin typeface="Tw Cen MT"/>
            </a:rPr>
            <a:t>Semi-Detached</a:t>
          </a:r>
          <a:endParaRPr lang="en-US"/>
        </a:p>
      </dgm:t>
    </dgm:pt>
    <dgm:pt modelId="{1B8B91D5-7946-4278-B399-44D2A1A1F98C}" type="parTrans" cxnId="{64D87198-2D59-4CAA-BB32-5EA7062CCA60}">
      <dgm:prSet/>
      <dgm:spPr/>
      <dgm:t>
        <a:bodyPr/>
        <a:lstStyle/>
        <a:p>
          <a:endParaRPr lang="en-US"/>
        </a:p>
      </dgm:t>
    </dgm:pt>
    <dgm:pt modelId="{2E04E792-5F29-4BE4-BE5B-9D503AE5B270}" type="sibTrans" cxnId="{64D87198-2D59-4CAA-BB32-5EA7062CCA60}">
      <dgm:prSet/>
      <dgm:spPr/>
      <dgm:t>
        <a:bodyPr/>
        <a:lstStyle/>
        <a:p>
          <a:endParaRPr lang="en-US"/>
        </a:p>
      </dgm:t>
    </dgm:pt>
    <dgm:pt modelId="{0D9DD19A-B34D-4295-84F6-A8FF69DD4B1D}">
      <dgm:prSet phldr="0"/>
      <dgm:spPr/>
      <dgm:t>
        <a:bodyPr/>
        <a:lstStyle/>
        <a:p>
          <a:pPr>
            <a:lnSpc>
              <a:spcPct val="100000"/>
            </a:lnSpc>
            <a:defRPr cap="all"/>
          </a:pPr>
          <a:r>
            <a:rPr lang="en-US">
              <a:latin typeface="Tw Cen MT"/>
            </a:rPr>
            <a:t>Detached</a:t>
          </a:r>
          <a:endParaRPr lang="en-US"/>
        </a:p>
      </dgm:t>
    </dgm:pt>
    <dgm:pt modelId="{590DB658-719C-4A15-9D16-5C88012313D9}" type="parTrans" cxnId="{6E88DBD1-F8EC-4C43-BC59-05DFD17A8B33}">
      <dgm:prSet/>
      <dgm:spPr/>
      <dgm:t>
        <a:bodyPr/>
        <a:lstStyle/>
        <a:p>
          <a:endParaRPr lang="en-US"/>
        </a:p>
      </dgm:t>
    </dgm:pt>
    <dgm:pt modelId="{789DF890-EF64-4838-8DC0-57678272A420}" type="sibTrans" cxnId="{6E88DBD1-F8EC-4C43-BC59-05DFD17A8B33}">
      <dgm:prSet/>
      <dgm:spPr/>
      <dgm:t>
        <a:bodyPr/>
        <a:lstStyle/>
        <a:p>
          <a:endParaRPr lang="en-US"/>
        </a:p>
      </dgm:t>
    </dgm:pt>
    <dgm:pt modelId="{D7337585-B5E5-49B7-87DC-E71A6AA6ED3A}">
      <dgm:prSet phldr="0"/>
      <dgm:spPr/>
      <dgm:t>
        <a:bodyPr/>
        <a:lstStyle/>
        <a:p>
          <a:pPr>
            <a:lnSpc>
              <a:spcPct val="100000"/>
            </a:lnSpc>
            <a:defRPr cap="all"/>
          </a:pPr>
          <a:r>
            <a:rPr lang="en-US">
              <a:latin typeface="Tw Cen MT"/>
            </a:rPr>
            <a:t>Flat</a:t>
          </a:r>
          <a:endParaRPr lang="en-US"/>
        </a:p>
      </dgm:t>
    </dgm:pt>
    <dgm:pt modelId="{D5678FBD-24D5-4C45-8E7D-D73DCD57B5CD}" type="parTrans" cxnId="{A11B5FB3-E9CB-4212-A44D-DEC23A56EC99}">
      <dgm:prSet/>
      <dgm:spPr/>
      <dgm:t>
        <a:bodyPr/>
        <a:lstStyle/>
        <a:p>
          <a:endParaRPr lang="en-US"/>
        </a:p>
      </dgm:t>
    </dgm:pt>
    <dgm:pt modelId="{C10D1DDE-3ABF-4D7A-862C-6A37620242A8}" type="sibTrans" cxnId="{A11B5FB3-E9CB-4212-A44D-DEC23A56EC99}">
      <dgm:prSet/>
      <dgm:spPr/>
      <dgm:t>
        <a:bodyPr/>
        <a:lstStyle/>
        <a:p>
          <a:endParaRPr lang="en-US"/>
        </a:p>
      </dgm:t>
    </dgm:pt>
    <dgm:pt modelId="{10A31DE2-308A-4AFF-93C5-DAD339F3F966}">
      <dgm:prSet phldr="0"/>
      <dgm:spPr/>
      <dgm:t>
        <a:bodyPr/>
        <a:lstStyle/>
        <a:p>
          <a:pPr>
            <a:lnSpc>
              <a:spcPct val="100000"/>
            </a:lnSpc>
            <a:defRPr cap="all"/>
          </a:pPr>
          <a:r>
            <a:rPr lang="en-US">
              <a:latin typeface="Tw Cen MT"/>
            </a:rPr>
            <a:t>Terraced</a:t>
          </a:r>
        </a:p>
      </dgm:t>
    </dgm:pt>
    <dgm:pt modelId="{F5F75A51-7E2A-4B4E-A830-EC83C9AD4419}" type="parTrans" cxnId="{021E9FDA-114A-4AC1-97CA-7D8069A8BA51}">
      <dgm:prSet/>
      <dgm:spPr/>
      <dgm:t>
        <a:bodyPr/>
        <a:lstStyle/>
        <a:p>
          <a:endParaRPr lang="en-GB"/>
        </a:p>
      </dgm:t>
    </dgm:pt>
    <dgm:pt modelId="{B417D91C-D943-4EFA-B9CF-2DA1ABF051E4}" type="sibTrans" cxnId="{021E9FDA-114A-4AC1-97CA-7D8069A8BA51}">
      <dgm:prSet/>
      <dgm:spPr/>
      <dgm:t>
        <a:bodyPr/>
        <a:lstStyle/>
        <a:p>
          <a:endParaRPr lang="en-GB"/>
        </a:p>
      </dgm:t>
    </dgm:pt>
    <dgm:pt modelId="{1FB93A09-6F55-47E7-B30D-57BA1EA7938C}" type="pres">
      <dgm:prSet presAssocID="{569116AC-99D3-490B-84CF-E3E41B32EE7C}" presName="root" presStyleCnt="0">
        <dgm:presLayoutVars>
          <dgm:dir/>
          <dgm:resizeHandles val="exact"/>
        </dgm:presLayoutVars>
      </dgm:prSet>
      <dgm:spPr/>
    </dgm:pt>
    <dgm:pt modelId="{87F9A9A5-11E7-4654-BA24-255F8ACFCD9B}" type="pres">
      <dgm:prSet presAssocID="{FB52FD46-F821-4C3C-B891-67FBD90A29F2}" presName="compNode" presStyleCnt="0"/>
      <dgm:spPr/>
    </dgm:pt>
    <dgm:pt modelId="{47986DDF-D547-4A56-834A-157E0AEFC9E3}" type="pres">
      <dgm:prSet presAssocID="{FB52FD46-F821-4C3C-B891-67FBD90A29F2}" presName="iconBgRect" presStyleLbl="bgShp" presStyleIdx="0" presStyleCnt="4"/>
      <dgm:spPr>
        <a:prstGeom prst="round2DiagRect">
          <a:avLst>
            <a:gd name="adj1" fmla="val 29727"/>
            <a:gd name="adj2" fmla="val 0"/>
          </a:avLst>
        </a:prstGeom>
      </dgm:spPr>
    </dgm:pt>
    <dgm:pt modelId="{8FB52D62-B783-48D4-9CAA-E4E5F1764EA9}" type="pres">
      <dgm:prSet presAssocID="{FB52FD46-F821-4C3C-B891-67FBD90A29F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with solid fill"/>
        </a:ext>
      </dgm:extLst>
    </dgm:pt>
    <dgm:pt modelId="{548912F0-7112-445E-9D47-595D7F20FB74}" type="pres">
      <dgm:prSet presAssocID="{FB52FD46-F821-4C3C-B891-67FBD90A29F2}" presName="spaceRect" presStyleCnt="0"/>
      <dgm:spPr/>
    </dgm:pt>
    <dgm:pt modelId="{9DCD6C7F-29D8-4AD7-B6D3-430AAA72258A}" type="pres">
      <dgm:prSet presAssocID="{FB52FD46-F821-4C3C-B891-67FBD90A29F2}" presName="textRect" presStyleLbl="revTx" presStyleIdx="0" presStyleCnt="4">
        <dgm:presLayoutVars>
          <dgm:chMax val="1"/>
          <dgm:chPref val="1"/>
        </dgm:presLayoutVars>
      </dgm:prSet>
      <dgm:spPr/>
    </dgm:pt>
    <dgm:pt modelId="{E3814760-8241-414D-9B34-AE40EAA171C8}" type="pres">
      <dgm:prSet presAssocID="{2E04E792-5F29-4BE4-BE5B-9D503AE5B270}" presName="sibTrans" presStyleCnt="0"/>
      <dgm:spPr/>
    </dgm:pt>
    <dgm:pt modelId="{90A5798A-18CA-40E6-ACEC-BC71200F696C}" type="pres">
      <dgm:prSet presAssocID="{0D9DD19A-B34D-4295-84F6-A8FF69DD4B1D}" presName="compNode" presStyleCnt="0"/>
      <dgm:spPr/>
    </dgm:pt>
    <dgm:pt modelId="{B3FC53A3-648D-44DA-8F67-B7BCEFF0FE50}" type="pres">
      <dgm:prSet presAssocID="{0D9DD19A-B34D-4295-84F6-A8FF69DD4B1D}" presName="iconBgRect" presStyleLbl="bgShp" presStyleIdx="1" presStyleCnt="4"/>
      <dgm:spPr>
        <a:prstGeom prst="round2DiagRect">
          <a:avLst>
            <a:gd name="adj1" fmla="val 29727"/>
            <a:gd name="adj2" fmla="val 0"/>
          </a:avLst>
        </a:prstGeom>
      </dgm:spPr>
    </dgm:pt>
    <dgm:pt modelId="{F5F7A7A3-DAB7-4D74-B103-207E7D52E1CE}" type="pres">
      <dgm:prSet presAssocID="{0D9DD19A-B34D-4295-84F6-A8FF69DD4B1D}"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me with solid fill"/>
        </a:ext>
      </dgm:extLst>
    </dgm:pt>
    <dgm:pt modelId="{ABE5E729-0F02-4CEE-8820-897C861A24A8}" type="pres">
      <dgm:prSet presAssocID="{0D9DD19A-B34D-4295-84F6-A8FF69DD4B1D}" presName="spaceRect" presStyleCnt="0"/>
      <dgm:spPr/>
    </dgm:pt>
    <dgm:pt modelId="{2B545462-1341-4237-BC4D-28C1C8CFD167}" type="pres">
      <dgm:prSet presAssocID="{0D9DD19A-B34D-4295-84F6-A8FF69DD4B1D}" presName="textRect" presStyleLbl="revTx" presStyleIdx="1" presStyleCnt="4">
        <dgm:presLayoutVars>
          <dgm:chMax val="1"/>
          <dgm:chPref val="1"/>
        </dgm:presLayoutVars>
      </dgm:prSet>
      <dgm:spPr/>
    </dgm:pt>
    <dgm:pt modelId="{D70D0D0F-C438-41EF-832D-B684F98D4C4A}" type="pres">
      <dgm:prSet presAssocID="{789DF890-EF64-4838-8DC0-57678272A420}" presName="sibTrans" presStyleCnt="0"/>
      <dgm:spPr/>
    </dgm:pt>
    <dgm:pt modelId="{4681B9A8-E0F0-4D5E-A232-4566266BE707}" type="pres">
      <dgm:prSet presAssocID="{D7337585-B5E5-49B7-87DC-E71A6AA6ED3A}" presName="compNode" presStyleCnt="0"/>
      <dgm:spPr/>
    </dgm:pt>
    <dgm:pt modelId="{7FC1ABEE-30E6-4BF6-8A8C-E0E3092C1A32}" type="pres">
      <dgm:prSet presAssocID="{D7337585-B5E5-49B7-87DC-E71A6AA6ED3A}" presName="iconBgRect" presStyleLbl="bgShp" presStyleIdx="2" presStyleCnt="4"/>
      <dgm:spPr>
        <a:prstGeom prst="round2DiagRect">
          <a:avLst>
            <a:gd name="adj1" fmla="val 29727"/>
            <a:gd name="adj2" fmla="val 0"/>
          </a:avLst>
        </a:prstGeom>
      </dgm:spPr>
    </dgm:pt>
    <dgm:pt modelId="{616860A1-704E-4818-8EF8-C829EDC2E773}" type="pres">
      <dgm:prSet presAssocID="{D7337585-B5E5-49B7-87DC-E71A6AA6ED3A}"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outline"/>
        </a:ext>
      </dgm:extLst>
    </dgm:pt>
    <dgm:pt modelId="{5A0FD677-FE56-404E-BA8C-96E598780CBA}" type="pres">
      <dgm:prSet presAssocID="{D7337585-B5E5-49B7-87DC-E71A6AA6ED3A}" presName="spaceRect" presStyleCnt="0"/>
      <dgm:spPr/>
    </dgm:pt>
    <dgm:pt modelId="{587235A3-72E6-4812-9C88-39D42C2004E6}" type="pres">
      <dgm:prSet presAssocID="{D7337585-B5E5-49B7-87DC-E71A6AA6ED3A}" presName="textRect" presStyleLbl="revTx" presStyleIdx="2" presStyleCnt="4">
        <dgm:presLayoutVars>
          <dgm:chMax val="1"/>
          <dgm:chPref val="1"/>
        </dgm:presLayoutVars>
      </dgm:prSet>
      <dgm:spPr/>
    </dgm:pt>
    <dgm:pt modelId="{29EA0364-222B-47D6-B4E2-ADA3733FAE85}" type="pres">
      <dgm:prSet presAssocID="{C10D1DDE-3ABF-4D7A-862C-6A37620242A8}" presName="sibTrans" presStyleCnt="0"/>
      <dgm:spPr/>
    </dgm:pt>
    <dgm:pt modelId="{BBF3B985-B4F7-4FFF-B552-E77C0959F6D4}" type="pres">
      <dgm:prSet presAssocID="{10A31DE2-308A-4AFF-93C5-DAD339F3F966}" presName="compNode" presStyleCnt="0"/>
      <dgm:spPr/>
    </dgm:pt>
    <dgm:pt modelId="{7619B1FA-0362-408E-B02F-791FEEB34C7F}" type="pres">
      <dgm:prSet presAssocID="{10A31DE2-308A-4AFF-93C5-DAD339F3F966}" presName="iconBgRect" presStyleLbl="bgShp" presStyleIdx="3" presStyleCnt="4"/>
      <dgm:spPr>
        <a:prstGeom prst="round2DiagRect">
          <a:avLst>
            <a:gd name="adj1" fmla="val 29727"/>
            <a:gd name="adj2" fmla="val 0"/>
          </a:avLst>
        </a:prstGeom>
      </dgm:spPr>
    </dgm:pt>
    <dgm:pt modelId="{8190F564-F93B-4E52-A392-158AC445459D}" type="pres">
      <dgm:prSet presAssocID="{10A31DE2-308A-4AFF-93C5-DAD339F3F966}" presName="iconRect" presStyleLbl="node1" presStyleIdx="3" presStyleCnt="4"/>
      <dgm:spPr/>
    </dgm:pt>
    <dgm:pt modelId="{246188F4-0662-42CB-A6EB-724A6C0F68F4}" type="pres">
      <dgm:prSet presAssocID="{10A31DE2-308A-4AFF-93C5-DAD339F3F966}" presName="spaceRect" presStyleCnt="0"/>
      <dgm:spPr/>
    </dgm:pt>
    <dgm:pt modelId="{5E2FC19E-A039-455D-AA72-EB95E35C12F0}" type="pres">
      <dgm:prSet presAssocID="{10A31DE2-308A-4AFF-93C5-DAD339F3F966}" presName="textRect" presStyleLbl="revTx" presStyleIdx="3" presStyleCnt="4">
        <dgm:presLayoutVars>
          <dgm:chMax val="1"/>
          <dgm:chPref val="1"/>
        </dgm:presLayoutVars>
      </dgm:prSet>
      <dgm:spPr/>
    </dgm:pt>
  </dgm:ptLst>
  <dgm:cxnLst>
    <dgm:cxn modelId="{2DF4E70A-CBC3-4836-9D72-E8C44760BD2C}" type="presOf" srcId="{10A31DE2-308A-4AFF-93C5-DAD339F3F966}" destId="{5E2FC19E-A039-455D-AA72-EB95E35C12F0}" srcOrd="0" destOrd="0" presId="urn:microsoft.com/office/officeart/2018/5/layout/IconLeafLabelList"/>
    <dgm:cxn modelId="{FEE2925B-3F58-4BE1-975B-631DB6A24941}" type="presOf" srcId="{FB52FD46-F821-4C3C-B891-67FBD90A29F2}" destId="{9DCD6C7F-29D8-4AD7-B6D3-430AAA72258A}" srcOrd="0" destOrd="0" presId="urn:microsoft.com/office/officeart/2018/5/layout/IconLeafLabelList"/>
    <dgm:cxn modelId="{64D87198-2D59-4CAA-BB32-5EA7062CCA60}" srcId="{569116AC-99D3-490B-84CF-E3E41B32EE7C}" destId="{FB52FD46-F821-4C3C-B891-67FBD90A29F2}" srcOrd="0" destOrd="0" parTransId="{1B8B91D5-7946-4278-B399-44D2A1A1F98C}" sibTransId="{2E04E792-5F29-4BE4-BE5B-9D503AE5B270}"/>
    <dgm:cxn modelId="{E6601DA4-81CF-4F3C-AA96-CAFDB3DF4756}" type="presOf" srcId="{569116AC-99D3-490B-84CF-E3E41B32EE7C}" destId="{1FB93A09-6F55-47E7-B30D-57BA1EA7938C}" srcOrd="0" destOrd="0" presId="urn:microsoft.com/office/officeart/2018/5/layout/IconLeafLabelList"/>
    <dgm:cxn modelId="{C402B5AA-59ED-4E11-B9E8-46FCBC4A94DD}" type="presOf" srcId="{D7337585-B5E5-49B7-87DC-E71A6AA6ED3A}" destId="{587235A3-72E6-4812-9C88-39D42C2004E6}" srcOrd="0" destOrd="0" presId="urn:microsoft.com/office/officeart/2018/5/layout/IconLeafLabelList"/>
    <dgm:cxn modelId="{A11B5FB3-E9CB-4212-A44D-DEC23A56EC99}" srcId="{569116AC-99D3-490B-84CF-E3E41B32EE7C}" destId="{D7337585-B5E5-49B7-87DC-E71A6AA6ED3A}" srcOrd="2" destOrd="0" parTransId="{D5678FBD-24D5-4C45-8E7D-D73DCD57B5CD}" sibTransId="{C10D1DDE-3ABF-4D7A-862C-6A37620242A8}"/>
    <dgm:cxn modelId="{6E88DBD1-F8EC-4C43-BC59-05DFD17A8B33}" srcId="{569116AC-99D3-490B-84CF-E3E41B32EE7C}" destId="{0D9DD19A-B34D-4295-84F6-A8FF69DD4B1D}" srcOrd="1" destOrd="0" parTransId="{590DB658-719C-4A15-9D16-5C88012313D9}" sibTransId="{789DF890-EF64-4838-8DC0-57678272A420}"/>
    <dgm:cxn modelId="{021E9FDA-114A-4AC1-97CA-7D8069A8BA51}" srcId="{569116AC-99D3-490B-84CF-E3E41B32EE7C}" destId="{10A31DE2-308A-4AFF-93C5-DAD339F3F966}" srcOrd="3" destOrd="0" parTransId="{F5F75A51-7E2A-4B4E-A830-EC83C9AD4419}" sibTransId="{B417D91C-D943-4EFA-B9CF-2DA1ABF051E4}"/>
    <dgm:cxn modelId="{139710F7-90CA-40C0-945F-74B8435E6D8B}" type="presOf" srcId="{0D9DD19A-B34D-4295-84F6-A8FF69DD4B1D}" destId="{2B545462-1341-4237-BC4D-28C1C8CFD167}" srcOrd="0" destOrd="0" presId="urn:microsoft.com/office/officeart/2018/5/layout/IconLeafLabelList"/>
    <dgm:cxn modelId="{BB57F433-CE32-4208-A492-9DEAEBB23000}" type="presParOf" srcId="{1FB93A09-6F55-47E7-B30D-57BA1EA7938C}" destId="{87F9A9A5-11E7-4654-BA24-255F8ACFCD9B}" srcOrd="0" destOrd="0" presId="urn:microsoft.com/office/officeart/2018/5/layout/IconLeafLabelList"/>
    <dgm:cxn modelId="{E72EA527-FC5B-423A-813C-198E2966A1FE}" type="presParOf" srcId="{87F9A9A5-11E7-4654-BA24-255F8ACFCD9B}" destId="{47986DDF-D547-4A56-834A-157E0AEFC9E3}" srcOrd="0" destOrd="0" presId="urn:microsoft.com/office/officeart/2018/5/layout/IconLeafLabelList"/>
    <dgm:cxn modelId="{FEFC3FCC-A76A-49DB-9E1F-1F2322CF8BAE}" type="presParOf" srcId="{87F9A9A5-11E7-4654-BA24-255F8ACFCD9B}" destId="{8FB52D62-B783-48D4-9CAA-E4E5F1764EA9}" srcOrd="1" destOrd="0" presId="urn:microsoft.com/office/officeart/2018/5/layout/IconLeafLabelList"/>
    <dgm:cxn modelId="{1D7C7FA5-2071-42BF-A888-E690AD47F299}" type="presParOf" srcId="{87F9A9A5-11E7-4654-BA24-255F8ACFCD9B}" destId="{548912F0-7112-445E-9D47-595D7F20FB74}" srcOrd="2" destOrd="0" presId="urn:microsoft.com/office/officeart/2018/5/layout/IconLeafLabelList"/>
    <dgm:cxn modelId="{71C75347-5C1F-4976-9BD0-D4B563EC7425}" type="presParOf" srcId="{87F9A9A5-11E7-4654-BA24-255F8ACFCD9B}" destId="{9DCD6C7F-29D8-4AD7-B6D3-430AAA72258A}" srcOrd="3" destOrd="0" presId="urn:microsoft.com/office/officeart/2018/5/layout/IconLeafLabelList"/>
    <dgm:cxn modelId="{75A661B7-C61F-4C3C-A93D-6CCE3AE695A6}" type="presParOf" srcId="{1FB93A09-6F55-47E7-B30D-57BA1EA7938C}" destId="{E3814760-8241-414D-9B34-AE40EAA171C8}" srcOrd="1" destOrd="0" presId="urn:microsoft.com/office/officeart/2018/5/layout/IconLeafLabelList"/>
    <dgm:cxn modelId="{7FCDA130-05DE-4805-89B3-052AAE0CCA64}" type="presParOf" srcId="{1FB93A09-6F55-47E7-B30D-57BA1EA7938C}" destId="{90A5798A-18CA-40E6-ACEC-BC71200F696C}" srcOrd="2" destOrd="0" presId="urn:microsoft.com/office/officeart/2018/5/layout/IconLeafLabelList"/>
    <dgm:cxn modelId="{7EDD6FB7-A4BB-4703-8023-73C258879250}" type="presParOf" srcId="{90A5798A-18CA-40E6-ACEC-BC71200F696C}" destId="{B3FC53A3-648D-44DA-8F67-B7BCEFF0FE50}" srcOrd="0" destOrd="0" presId="urn:microsoft.com/office/officeart/2018/5/layout/IconLeafLabelList"/>
    <dgm:cxn modelId="{7470DC42-BDAD-49B0-A300-EA5936BC300F}" type="presParOf" srcId="{90A5798A-18CA-40E6-ACEC-BC71200F696C}" destId="{F5F7A7A3-DAB7-4D74-B103-207E7D52E1CE}" srcOrd="1" destOrd="0" presId="urn:microsoft.com/office/officeart/2018/5/layout/IconLeafLabelList"/>
    <dgm:cxn modelId="{61D045DF-F055-4E5B-BBE2-49CFEA9BACE9}" type="presParOf" srcId="{90A5798A-18CA-40E6-ACEC-BC71200F696C}" destId="{ABE5E729-0F02-4CEE-8820-897C861A24A8}" srcOrd="2" destOrd="0" presId="urn:microsoft.com/office/officeart/2018/5/layout/IconLeafLabelList"/>
    <dgm:cxn modelId="{618A348E-079F-44C1-A154-E9CEC6CECA60}" type="presParOf" srcId="{90A5798A-18CA-40E6-ACEC-BC71200F696C}" destId="{2B545462-1341-4237-BC4D-28C1C8CFD167}" srcOrd="3" destOrd="0" presId="urn:microsoft.com/office/officeart/2018/5/layout/IconLeafLabelList"/>
    <dgm:cxn modelId="{AECEB250-594D-40D5-8DE7-CBB0A965A6CA}" type="presParOf" srcId="{1FB93A09-6F55-47E7-B30D-57BA1EA7938C}" destId="{D70D0D0F-C438-41EF-832D-B684F98D4C4A}" srcOrd="3" destOrd="0" presId="urn:microsoft.com/office/officeart/2018/5/layout/IconLeafLabelList"/>
    <dgm:cxn modelId="{5D590147-6EB5-4358-AF3A-C5A88E1D5B35}" type="presParOf" srcId="{1FB93A09-6F55-47E7-B30D-57BA1EA7938C}" destId="{4681B9A8-E0F0-4D5E-A232-4566266BE707}" srcOrd="4" destOrd="0" presId="urn:microsoft.com/office/officeart/2018/5/layout/IconLeafLabelList"/>
    <dgm:cxn modelId="{F0874F1E-DB6E-4604-9B90-32BB2C26FFF5}" type="presParOf" srcId="{4681B9A8-E0F0-4D5E-A232-4566266BE707}" destId="{7FC1ABEE-30E6-4BF6-8A8C-E0E3092C1A32}" srcOrd="0" destOrd="0" presId="urn:microsoft.com/office/officeart/2018/5/layout/IconLeafLabelList"/>
    <dgm:cxn modelId="{18DCE88C-880D-41EA-9E1E-5E8D99B762FF}" type="presParOf" srcId="{4681B9A8-E0F0-4D5E-A232-4566266BE707}" destId="{616860A1-704E-4818-8EF8-C829EDC2E773}" srcOrd="1" destOrd="0" presId="urn:microsoft.com/office/officeart/2018/5/layout/IconLeafLabelList"/>
    <dgm:cxn modelId="{24AC130A-DBD5-4B6C-9AE1-E0E5FC253A20}" type="presParOf" srcId="{4681B9A8-E0F0-4D5E-A232-4566266BE707}" destId="{5A0FD677-FE56-404E-BA8C-96E598780CBA}" srcOrd="2" destOrd="0" presId="urn:microsoft.com/office/officeart/2018/5/layout/IconLeafLabelList"/>
    <dgm:cxn modelId="{DFD14BC4-4AF7-447F-89D4-1E019158AB4B}" type="presParOf" srcId="{4681B9A8-E0F0-4D5E-A232-4566266BE707}" destId="{587235A3-72E6-4812-9C88-39D42C2004E6}" srcOrd="3" destOrd="0" presId="urn:microsoft.com/office/officeart/2018/5/layout/IconLeafLabelList"/>
    <dgm:cxn modelId="{883D60CC-B195-4408-B7FB-43BE0041E22B}" type="presParOf" srcId="{1FB93A09-6F55-47E7-B30D-57BA1EA7938C}" destId="{29EA0364-222B-47D6-B4E2-ADA3733FAE85}" srcOrd="5" destOrd="0" presId="urn:microsoft.com/office/officeart/2018/5/layout/IconLeafLabelList"/>
    <dgm:cxn modelId="{9E0C4179-20A5-4451-BC57-E18A110EF26D}" type="presParOf" srcId="{1FB93A09-6F55-47E7-B30D-57BA1EA7938C}" destId="{BBF3B985-B4F7-4FFF-B552-E77C0959F6D4}" srcOrd="6" destOrd="0" presId="urn:microsoft.com/office/officeart/2018/5/layout/IconLeafLabelList"/>
    <dgm:cxn modelId="{5ECBDBAE-686E-41BA-A872-72A0A37FC5E6}" type="presParOf" srcId="{BBF3B985-B4F7-4FFF-B552-E77C0959F6D4}" destId="{7619B1FA-0362-408E-B02F-791FEEB34C7F}" srcOrd="0" destOrd="0" presId="urn:microsoft.com/office/officeart/2018/5/layout/IconLeafLabelList"/>
    <dgm:cxn modelId="{E0524D5A-620C-4342-B17D-31C6C978D17D}" type="presParOf" srcId="{BBF3B985-B4F7-4FFF-B552-E77C0959F6D4}" destId="{8190F564-F93B-4E52-A392-158AC445459D}" srcOrd="1" destOrd="0" presId="urn:microsoft.com/office/officeart/2018/5/layout/IconLeafLabelList"/>
    <dgm:cxn modelId="{6BBD3AFB-7B43-4707-BEC8-8966A24E04CA}" type="presParOf" srcId="{BBF3B985-B4F7-4FFF-B552-E77C0959F6D4}" destId="{246188F4-0662-42CB-A6EB-724A6C0F68F4}" srcOrd="2" destOrd="0" presId="urn:microsoft.com/office/officeart/2018/5/layout/IconLeafLabelList"/>
    <dgm:cxn modelId="{F3B18DE0-D85B-4EB2-BEFE-1EAE3BCD3D9D}" type="presParOf" srcId="{BBF3B985-B4F7-4FFF-B552-E77C0959F6D4}" destId="{5E2FC19E-A039-455D-AA72-EB95E35C12F0}"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986DDF-D547-4A56-834A-157E0AEFC9E3}">
      <dsp:nvSpPr>
        <dsp:cNvPr id="0" name=""/>
        <dsp:cNvSpPr/>
      </dsp:nvSpPr>
      <dsp:spPr>
        <a:xfrm>
          <a:off x="311379" y="1142964"/>
          <a:ext cx="969328" cy="96932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B52D62-B783-48D4-9CAA-E4E5F1764EA9}">
      <dsp:nvSpPr>
        <dsp:cNvPr id="0" name=""/>
        <dsp:cNvSpPr/>
      </dsp:nvSpPr>
      <dsp:spPr>
        <a:xfrm>
          <a:off x="517957" y="1349543"/>
          <a:ext cx="556171" cy="556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CD6C7F-29D8-4AD7-B6D3-430AAA72258A}">
      <dsp:nvSpPr>
        <dsp:cNvPr id="0" name=""/>
        <dsp:cNvSpPr/>
      </dsp:nvSpPr>
      <dsp:spPr>
        <a:xfrm>
          <a:off x="1512"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Introduction</a:t>
          </a:r>
        </a:p>
      </dsp:txBody>
      <dsp:txXfrm>
        <a:off x="1512" y="2414215"/>
        <a:ext cx="1589062" cy="635625"/>
      </dsp:txXfrm>
    </dsp:sp>
    <dsp:sp modelId="{0BB55F57-E297-4671-A2B8-CB31BC08BDFA}">
      <dsp:nvSpPr>
        <dsp:cNvPr id="0" name=""/>
        <dsp:cNvSpPr/>
      </dsp:nvSpPr>
      <dsp:spPr>
        <a:xfrm>
          <a:off x="2178527" y="1142964"/>
          <a:ext cx="969328" cy="96932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8D80A8-8474-4A84-AC87-E77688484FBD}">
      <dsp:nvSpPr>
        <dsp:cNvPr id="0" name=""/>
        <dsp:cNvSpPr/>
      </dsp:nvSpPr>
      <dsp:spPr>
        <a:xfrm>
          <a:off x="2385105" y="1349543"/>
          <a:ext cx="556171" cy="556171"/>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AE2265-0B57-45DA-A584-E814E1BD0358}">
      <dsp:nvSpPr>
        <dsp:cNvPr id="0" name=""/>
        <dsp:cNvSpPr/>
      </dsp:nvSpPr>
      <dsp:spPr>
        <a:xfrm>
          <a:off x="1868660"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Tw Cen MT"/>
            </a:rPr>
            <a:t>Overall</a:t>
          </a:r>
        </a:p>
      </dsp:txBody>
      <dsp:txXfrm>
        <a:off x="1868660" y="2414215"/>
        <a:ext cx="1589062" cy="635625"/>
      </dsp:txXfrm>
    </dsp:sp>
    <dsp:sp modelId="{B3FC53A3-648D-44DA-8F67-B7BCEFF0FE50}">
      <dsp:nvSpPr>
        <dsp:cNvPr id="0" name=""/>
        <dsp:cNvSpPr/>
      </dsp:nvSpPr>
      <dsp:spPr>
        <a:xfrm>
          <a:off x="4045676" y="1142964"/>
          <a:ext cx="969328" cy="96932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7A7A3-DAB7-4D74-B103-207E7D52E1CE}">
      <dsp:nvSpPr>
        <dsp:cNvPr id="0" name=""/>
        <dsp:cNvSpPr/>
      </dsp:nvSpPr>
      <dsp:spPr>
        <a:xfrm>
          <a:off x="4252254" y="1349543"/>
          <a:ext cx="556171" cy="55617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545462-1341-4237-BC4D-28C1C8CFD167}">
      <dsp:nvSpPr>
        <dsp:cNvPr id="0" name=""/>
        <dsp:cNvSpPr/>
      </dsp:nvSpPr>
      <dsp:spPr>
        <a:xfrm>
          <a:off x="3735809"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Tw Cen MT"/>
            </a:rPr>
            <a:t>Property Types</a:t>
          </a:r>
          <a:endParaRPr lang="en-US" sz="1400" kern="1200"/>
        </a:p>
      </dsp:txBody>
      <dsp:txXfrm>
        <a:off x="3735809" y="2414215"/>
        <a:ext cx="1589062" cy="635625"/>
      </dsp:txXfrm>
    </dsp:sp>
    <dsp:sp modelId="{7FC1ABEE-30E6-4BF6-8A8C-E0E3092C1A32}">
      <dsp:nvSpPr>
        <dsp:cNvPr id="0" name=""/>
        <dsp:cNvSpPr/>
      </dsp:nvSpPr>
      <dsp:spPr>
        <a:xfrm>
          <a:off x="5912824" y="1142964"/>
          <a:ext cx="969328" cy="96932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6860A1-704E-4818-8EF8-C829EDC2E773}">
      <dsp:nvSpPr>
        <dsp:cNvPr id="0" name=""/>
        <dsp:cNvSpPr/>
      </dsp:nvSpPr>
      <dsp:spPr>
        <a:xfrm>
          <a:off x="6119402" y="1349543"/>
          <a:ext cx="556171" cy="55617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7235A3-72E6-4812-9C88-39D42C2004E6}">
      <dsp:nvSpPr>
        <dsp:cNvPr id="0" name=""/>
        <dsp:cNvSpPr/>
      </dsp:nvSpPr>
      <dsp:spPr>
        <a:xfrm>
          <a:off x="5602957"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Tw Cen MT"/>
            </a:rPr>
            <a:t>New Builds vs Existing Properties</a:t>
          </a:r>
          <a:endParaRPr lang="en-US" sz="1400" kern="1200"/>
        </a:p>
      </dsp:txBody>
      <dsp:txXfrm>
        <a:off x="5602957" y="2414215"/>
        <a:ext cx="1589062" cy="635625"/>
      </dsp:txXfrm>
    </dsp:sp>
    <dsp:sp modelId="{7619B1FA-0362-408E-B02F-791FEEB34C7F}">
      <dsp:nvSpPr>
        <dsp:cNvPr id="0" name=""/>
        <dsp:cNvSpPr/>
      </dsp:nvSpPr>
      <dsp:spPr>
        <a:xfrm>
          <a:off x="7779973" y="1142964"/>
          <a:ext cx="969328" cy="969328"/>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90F564-F93B-4E52-A392-158AC445459D}">
      <dsp:nvSpPr>
        <dsp:cNvPr id="0" name=""/>
        <dsp:cNvSpPr/>
      </dsp:nvSpPr>
      <dsp:spPr>
        <a:xfrm>
          <a:off x="7986551" y="1349543"/>
          <a:ext cx="556171" cy="556171"/>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2FC19E-A039-455D-AA72-EB95E35C12F0}">
      <dsp:nvSpPr>
        <dsp:cNvPr id="0" name=""/>
        <dsp:cNvSpPr/>
      </dsp:nvSpPr>
      <dsp:spPr>
        <a:xfrm>
          <a:off x="7470105"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Tw Cen MT"/>
            </a:rPr>
            <a:t>Cash Purchases vs Mortgages</a:t>
          </a:r>
        </a:p>
      </dsp:txBody>
      <dsp:txXfrm>
        <a:off x="7470105" y="2414215"/>
        <a:ext cx="1589062" cy="635625"/>
      </dsp:txXfrm>
    </dsp:sp>
    <dsp:sp modelId="{FC6EC2C7-E628-4759-8C0F-F04D2B303CB2}">
      <dsp:nvSpPr>
        <dsp:cNvPr id="0" name=""/>
        <dsp:cNvSpPr/>
      </dsp:nvSpPr>
      <dsp:spPr>
        <a:xfrm>
          <a:off x="9647121" y="1142964"/>
          <a:ext cx="969328" cy="96932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2A0B68-CC31-40F2-B37E-608E6EC730BE}">
      <dsp:nvSpPr>
        <dsp:cNvPr id="0" name=""/>
        <dsp:cNvSpPr/>
      </dsp:nvSpPr>
      <dsp:spPr>
        <a:xfrm>
          <a:off x="9853699" y="1349543"/>
          <a:ext cx="556171" cy="556171"/>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A1F6A-2775-4ABC-9573-1C3FC5DBD11B}">
      <dsp:nvSpPr>
        <dsp:cNvPr id="0" name=""/>
        <dsp:cNvSpPr/>
      </dsp:nvSpPr>
      <dsp:spPr>
        <a:xfrm>
          <a:off x="9337254"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Tw Cen MT"/>
            </a:rPr>
            <a:t>Market Observations</a:t>
          </a:r>
        </a:p>
      </dsp:txBody>
      <dsp:txXfrm>
        <a:off x="9337254" y="2414215"/>
        <a:ext cx="1589062" cy="63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986DDF-D547-4A56-834A-157E0AEFC9E3}">
      <dsp:nvSpPr>
        <dsp:cNvPr id="0" name=""/>
        <dsp:cNvSpPr/>
      </dsp:nvSpPr>
      <dsp:spPr>
        <a:xfrm>
          <a:off x="245492" y="460397"/>
          <a:ext cx="757019" cy="75701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B52D62-B783-48D4-9CAA-E4E5F1764EA9}">
      <dsp:nvSpPr>
        <dsp:cNvPr id="0" name=""/>
        <dsp:cNvSpPr/>
      </dsp:nvSpPr>
      <dsp:spPr>
        <a:xfrm>
          <a:off x="406824" y="621729"/>
          <a:ext cx="434355" cy="43435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CD6C7F-29D8-4AD7-B6D3-430AAA72258A}">
      <dsp:nvSpPr>
        <dsp:cNvPr id="0" name=""/>
        <dsp:cNvSpPr/>
      </dsp:nvSpPr>
      <dsp:spPr>
        <a:xfrm>
          <a:off x="3494" y="1453209"/>
          <a:ext cx="1241015" cy="49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Tw Cen MT"/>
            </a:rPr>
            <a:t>Semi-Detached</a:t>
          </a:r>
          <a:endParaRPr lang="en-US" sz="1600" kern="1200"/>
        </a:p>
      </dsp:txBody>
      <dsp:txXfrm>
        <a:off x="3494" y="1453209"/>
        <a:ext cx="1241015" cy="496406"/>
      </dsp:txXfrm>
    </dsp:sp>
    <dsp:sp modelId="{B3FC53A3-648D-44DA-8F67-B7BCEFF0FE50}">
      <dsp:nvSpPr>
        <dsp:cNvPr id="0" name=""/>
        <dsp:cNvSpPr/>
      </dsp:nvSpPr>
      <dsp:spPr>
        <a:xfrm>
          <a:off x="1703685" y="460397"/>
          <a:ext cx="757019" cy="757019"/>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7A7A3-DAB7-4D74-B103-207E7D52E1CE}">
      <dsp:nvSpPr>
        <dsp:cNvPr id="0" name=""/>
        <dsp:cNvSpPr/>
      </dsp:nvSpPr>
      <dsp:spPr>
        <a:xfrm>
          <a:off x="1865017" y="621729"/>
          <a:ext cx="434355" cy="43435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545462-1341-4237-BC4D-28C1C8CFD167}">
      <dsp:nvSpPr>
        <dsp:cNvPr id="0" name=""/>
        <dsp:cNvSpPr/>
      </dsp:nvSpPr>
      <dsp:spPr>
        <a:xfrm>
          <a:off x="1461687" y="1453209"/>
          <a:ext cx="1241015" cy="49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Tw Cen MT"/>
            </a:rPr>
            <a:t>Detached</a:t>
          </a:r>
          <a:endParaRPr lang="en-US" sz="1600" kern="1200"/>
        </a:p>
      </dsp:txBody>
      <dsp:txXfrm>
        <a:off x="1461687" y="1453209"/>
        <a:ext cx="1241015" cy="496406"/>
      </dsp:txXfrm>
    </dsp:sp>
    <dsp:sp modelId="{7FC1ABEE-30E6-4BF6-8A8C-E0E3092C1A32}">
      <dsp:nvSpPr>
        <dsp:cNvPr id="0" name=""/>
        <dsp:cNvSpPr/>
      </dsp:nvSpPr>
      <dsp:spPr>
        <a:xfrm>
          <a:off x="3161878" y="460397"/>
          <a:ext cx="757019" cy="757019"/>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6860A1-704E-4818-8EF8-C829EDC2E773}">
      <dsp:nvSpPr>
        <dsp:cNvPr id="0" name=""/>
        <dsp:cNvSpPr/>
      </dsp:nvSpPr>
      <dsp:spPr>
        <a:xfrm>
          <a:off x="3323210" y="621729"/>
          <a:ext cx="434355" cy="43435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7235A3-72E6-4812-9C88-39D42C2004E6}">
      <dsp:nvSpPr>
        <dsp:cNvPr id="0" name=""/>
        <dsp:cNvSpPr/>
      </dsp:nvSpPr>
      <dsp:spPr>
        <a:xfrm>
          <a:off x="2919880" y="1453209"/>
          <a:ext cx="1241015" cy="49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Tw Cen MT"/>
            </a:rPr>
            <a:t>Flat</a:t>
          </a:r>
          <a:endParaRPr lang="en-US" sz="1600" kern="1200"/>
        </a:p>
      </dsp:txBody>
      <dsp:txXfrm>
        <a:off x="2919880" y="1453209"/>
        <a:ext cx="1241015" cy="496406"/>
      </dsp:txXfrm>
    </dsp:sp>
    <dsp:sp modelId="{7619B1FA-0362-408E-B02F-791FEEB34C7F}">
      <dsp:nvSpPr>
        <dsp:cNvPr id="0" name=""/>
        <dsp:cNvSpPr/>
      </dsp:nvSpPr>
      <dsp:spPr>
        <a:xfrm>
          <a:off x="4620072" y="460397"/>
          <a:ext cx="757019" cy="757019"/>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90F564-F93B-4E52-A392-158AC445459D}">
      <dsp:nvSpPr>
        <dsp:cNvPr id="0" name=""/>
        <dsp:cNvSpPr/>
      </dsp:nvSpPr>
      <dsp:spPr>
        <a:xfrm>
          <a:off x="4781404" y="621729"/>
          <a:ext cx="434355" cy="434355"/>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2FC19E-A039-455D-AA72-EB95E35C12F0}">
      <dsp:nvSpPr>
        <dsp:cNvPr id="0" name=""/>
        <dsp:cNvSpPr/>
      </dsp:nvSpPr>
      <dsp:spPr>
        <a:xfrm>
          <a:off x="4378074" y="1453209"/>
          <a:ext cx="1241015" cy="496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Tw Cen MT"/>
            </a:rPr>
            <a:t>Terraced</a:t>
          </a:r>
        </a:p>
      </dsp:txBody>
      <dsp:txXfrm>
        <a:off x="4378074" y="1453209"/>
        <a:ext cx="1241015" cy="496406"/>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9/26/2023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endParaRPr lang="en-US"/>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endParaRPr lang="en-US"/>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endParaRPr lang="en-US"/>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endParaRPr lang="en-US"/>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endParaRPr lang="en-US"/>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endParaRPr lang="en-US"/>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endParaRPr lang="en-US"/>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endParaRPr lang="en-US"/>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endParaRPr lang="en-US"/>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endParaRPr lang="en-US"/>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endParaRPr lang="en-US"/>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endParaRPr lang="en-US"/>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endParaRPr lang="en-US"/>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endParaRPr lang="en-US"/>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endParaRPr lang="en-US"/>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endParaRPr lang="en-US"/>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endParaRPr lang="en-US"/>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endParaRPr lang="en-US"/>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1/relationships/webextension" Target="../webextensions/webextension5.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1/relationships/webextension" Target="../webextensions/webextension6.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1/relationships/webextension" Target="../webextensions/webextension7.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1/relationships/webextension" Target="../webextensions/webextension8.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1/relationships/webextension" Target="../webextensions/webextension9.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1/relationships/webextension" Target="../webextensions/webextension10.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5.jpeg"/><Relationship Id="rId3" Type="http://schemas.openxmlformats.org/officeDocument/2006/relationships/hyperlink" Target="https://en.wikipedia.org/wiki/First_inauguration_of_Barack_Obama" TargetMode="External"/><Relationship Id="rId7" Type="http://schemas.openxmlformats.org/officeDocument/2006/relationships/hyperlink" Target="http://www.flickr.com/photos/59755673@N04/9426671843" TargetMode="External"/><Relationship Id="rId12" Type="http://schemas.openxmlformats.org/officeDocument/2006/relationships/hyperlink" Target="https://pursuit.unimelb.edu.au/articles/the-lessons-from-past-pandemics" TargetMode="External"/><Relationship Id="rId2" Type="http://schemas.openxmlformats.org/officeDocument/2006/relationships/image" Target="../media/image39.jpeg"/><Relationship Id="rId16" Type="http://schemas.openxmlformats.org/officeDocument/2006/relationships/hyperlink" Target="https://foottalk.blogspot.com/2019/02/donald-j-trump-little-big-man.html" TargetMode="External"/><Relationship Id="rId1" Type="http://schemas.openxmlformats.org/officeDocument/2006/relationships/slideLayout" Target="../slideLayouts/slideLayout12.xml"/><Relationship Id="rId6" Type="http://schemas.openxmlformats.org/officeDocument/2006/relationships/image" Target="../media/image41.jpeg"/><Relationship Id="rId11" Type="http://schemas.openxmlformats.org/officeDocument/2006/relationships/image" Target="../media/image44.jpeg"/><Relationship Id="rId5" Type="http://schemas.openxmlformats.org/officeDocument/2006/relationships/hyperlink" Target="http://www.allaboutfcbarcelona.com/2013/12/world-cup-draw-argentina-have-it-easy.html" TargetMode="External"/><Relationship Id="rId15" Type="http://schemas.openxmlformats.org/officeDocument/2006/relationships/image" Target="../media/image46.jpeg"/><Relationship Id="rId10" Type="http://schemas.openxmlformats.org/officeDocument/2006/relationships/image" Target="../media/image43.jpeg"/><Relationship Id="rId4" Type="http://schemas.openxmlformats.org/officeDocument/2006/relationships/image" Target="../media/image40.jpeg"/><Relationship Id="rId9" Type="http://schemas.openxmlformats.org/officeDocument/2006/relationships/hyperlink" Target="https://en.wikipedia.org/wiki/2014_FIFA_World_Cup" TargetMode="External"/><Relationship Id="rId14" Type="http://schemas.openxmlformats.org/officeDocument/2006/relationships/hyperlink" Target="https://hk.boell.org/en/tokyo-olympics-east-asian-sporting-mega-events-revisited"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bankofengland.co.uk/boeapps/database/Bank-Rate.asp" TargetMode="External"/><Relationship Id="rId2" Type="http://schemas.openxmlformats.org/officeDocument/2006/relationships/hyperlink" Target="https://www.sanctuary-homes.co.uk/sites/default/files/styles/3_by_2/public/quick_media/the-westcliffs-cgi-resized1.jpg?itok=JgTS-g9u&amp;c=2f757153de64582d29725940d23b3a43" TargetMode="External"/><Relationship Id="rId1" Type="http://schemas.openxmlformats.org/officeDocument/2006/relationships/slideLayout" Target="../slideLayouts/slideLayout17.xml"/><Relationship Id="rId6" Type="http://schemas.openxmlformats.org/officeDocument/2006/relationships/hyperlink" Target="https://www.bankofengland.co.uk/statistics/mortgage-lenders-and-administrators/2023/2023-q2" TargetMode="External"/><Relationship Id="rId5" Type="http://schemas.openxmlformats.org/officeDocument/2006/relationships/hyperlink" Target="https://www.gov.uk/government/statistical-data-sets/uk-house-price-index-data-downloads-june-2023" TargetMode="External"/><Relationship Id="rId4" Type="http://schemas.openxmlformats.org/officeDocument/2006/relationships/hyperlink" Target="https://www.ons.gov.uk/economy/inflationandpriceindices/timeseries/d7g7/mm23"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diagramLayout" Target="../diagrams/layout1.xml"/><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diagramData" Target="../diagrams/data1.xml"/><Relationship Id="rId16" Type="http://schemas.openxmlformats.org/officeDocument/2006/relationships/image" Target="../media/image16.svg"/><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1.png"/><Relationship Id="rId5" Type="http://schemas.openxmlformats.org/officeDocument/2006/relationships/diagramColors" Target="../diagrams/colors1.xml"/><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diagramQuickStyle" Target="../diagrams/quickStyle1.xml"/><Relationship Id="rId9" Type="http://schemas.openxmlformats.org/officeDocument/2006/relationships/image" Target="../media/image9.png"/><Relationship Id="rId14" Type="http://schemas.openxmlformats.org/officeDocument/2006/relationships/image" Target="../media/image14.sv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diagramLayout" Target="../diagrams/layout2.xml"/><Relationship Id="rId7" Type="http://schemas.openxmlformats.org/officeDocument/2006/relationships/image" Target="../media/image19.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1/relationships/webextension" Target="../webextensions/webextension1.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1/relationships/webextension" Target="../webextensions/webextension2.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1/relationships/webextension" Target="../webextensions/webextension3.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1/relationships/webextension" Target="../webextensions/webextension4.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a:xfrm>
            <a:off x="1636394" y="1896889"/>
            <a:ext cx="9086963" cy="1806677"/>
          </a:xfrm>
        </p:spPr>
        <p:txBody>
          <a:bodyPr>
            <a:normAutofit/>
          </a:bodyPr>
          <a:lstStyle/>
          <a:p>
            <a:r>
              <a:rPr lang="en-US" dirty="0">
                <a:solidFill>
                  <a:srgbClr val="FFFFFF"/>
                </a:solidFill>
              </a:rPr>
              <a:t>UK HOUSING MARKET</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a:xfrm>
            <a:off x="7525725" y="4165730"/>
            <a:ext cx="6750777" cy="797043"/>
          </a:xfrm>
        </p:spPr>
        <p:txBody>
          <a:bodyPr vert="horz" lIns="91440" tIns="45720" rIns="91440" bIns="45720" rtlCol="0">
            <a:normAutofit/>
          </a:bodyPr>
          <a:lstStyle/>
          <a:p>
            <a:pPr algn="l"/>
            <a:r>
              <a:rPr lang="en-US" dirty="0">
                <a:solidFill>
                  <a:srgbClr val="FFFFFF"/>
                </a:solidFill>
                <a:cs typeface="Segoe UI"/>
              </a:rPr>
              <a:t>David, Seerat, Hamza, Sarah</a:t>
            </a:r>
            <a:endParaRPr lang="en-US" dirty="0">
              <a:solidFill>
                <a:srgbClr val="FFFFFF"/>
              </a:solidFill>
            </a:endParaRPr>
          </a:p>
          <a:p>
            <a:pPr algn="l"/>
            <a:endParaRPr lang="en-US" dirty="0">
              <a:solidFill>
                <a:srgbClr val="FFFFFF"/>
              </a:solidFill>
            </a:endParaRPr>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Object 3">
                <a:extLst>
                  <a:ext uri="{FF2B5EF4-FFF2-40B4-BE49-F238E27FC236}">
                    <a16:creationId xmlns:a16="http://schemas.microsoft.com/office/drawing/2014/main" id="{44884563-141B-33DE-1703-DA1F3F56D719}"/>
                  </a:ext>
                </a:extLst>
              </p:cNvPr>
              <p:cNvGraphicFramePr>
                <a:graphicFrameLocks noGrp="1"/>
              </p:cNvGraphicFramePr>
              <p:nvPr>
                <p:extLst>
                  <p:ext uri="{D42A27DB-BD31-4B8C-83A1-F6EECF244321}">
                    <p14:modId xmlns:p14="http://schemas.microsoft.com/office/powerpoint/2010/main" val="3041029929"/>
                  </p:ext>
                </p:extLst>
              </p:nvPr>
            </p:nvGraphicFramePr>
            <p:xfrm>
              <a:off x="593621" y="211317"/>
              <a:ext cx="11152177" cy="433054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Object 3">
                <a:extLst>
                  <a:ext uri="{FF2B5EF4-FFF2-40B4-BE49-F238E27FC236}">
                    <a16:creationId xmlns:a16="http://schemas.microsoft.com/office/drawing/2014/main" id="{44884563-141B-33DE-1703-DA1F3F56D719}"/>
                  </a:ext>
                </a:extLst>
              </p:cNvPr>
              <p:cNvPicPr>
                <a:picLocks noGrp="1" noRot="1" noChangeAspect="1" noMove="1" noResize="1" noEditPoints="1" noAdjustHandles="1" noChangeArrowheads="1" noChangeShapeType="1"/>
              </p:cNvPicPr>
              <p:nvPr/>
            </p:nvPicPr>
            <p:blipFill>
              <a:blip r:embed="rId3"/>
              <a:stretch>
                <a:fillRect/>
              </a:stretch>
            </p:blipFill>
            <p:spPr>
              <a:xfrm>
                <a:off x="593621" y="211317"/>
                <a:ext cx="11152177" cy="4330540"/>
              </a:xfrm>
              <a:prstGeom prst="rect">
                <a:avLst/>
              </a:prstGeom>
            </p:spPr>
          </p:pic>
        </mc:Fallback>
      </mc:AlternateContent>
      <p:sp>
        <p:nvSpPr>
          <p:cNvPr id="5" name="TextBox 4">
            <a:extLst>
              <a:ext uri="{FF2B5EF4-FFF2-40B4-BE49-F238E27FC236}">
                <a16:creationId xmlns:a16="http://schemas.microsoft.com/office/drawing/2014/main" id="{4F7D2525-C444-304B-4623-95B40FC80784}"/>
              </a:ext>
            </a:extLst>
          </p:cNvPr>
          <p:cNvSpPr txBox="1"/>
          <p:nvPr/>
        </p:nvSpPr>
        <p:spPr>
          <a:xfrm>
            <a:off x="895548" y="4541857"/>
            <a:ext cx="10850250" cy="1972335"/>
          </a:xfrm>
          <a:prstGeom prst="rect">
            <a:avLst/>
          </a:prstGeom>
          <a:noFill/>
        </p:spPr>
        <p:txBody>
          <a:bodyPr wrap="square" rtlCol="0">
            <a:spAutoFit/>
          </a:bodyPr>
          <a:lstStyle/>
          <a:p>
            <a:pPr>
              <a:lnSpc>
                <a:spcPct val="107000"/>
              </a:lnSpc>
              <a:spcAft>
                <a:spcPts val="800"/>
              </a:spcAft>
            </a:pPr>
            <a:r>
              <a:rPr lang="en-GB" sz="1200" b="1" u="sng"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Observations</a:t>
            </a:r>
            <a:endParaRPr lang="en-GB"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Based on all regions data and average sale price, new build properties are consistently more expensive than resale properties. Graphing the price differences over time there has been a more markable difference in price between Q3 2022 (£69,203 difference) and Q2 2023 (£127,643 difference)</a:t>
            </a:r>
          </a:p>
          <a:p>
            <a:pPr>
              <a:lnSpc>
                <a:spcPct val="107000"/>
              </a:lnSpc>
              <a:spcAft>
                <a:spcPts val="800"/>
              </a:spcAft>
            </a:pPr>
            <a:r>
              <a:rPr lang="en-GB" sz="1200" b="1" u="sng"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Suspected contributory factors</a:t>
            </a:r>
            <a:r>
              <a:rPr lang="en-GB" sz="1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GB"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GB"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Government backed Help to Buy Equity loan scheme being extended with completions required by end of March 2023 which is a scheme that is only designed to provide monetary assistance when purchasing a new build property.</a:t>
            </a:r>
          </a:p>
          <a:p>
            <a:pPr marL="342900" lvl="0" indent="-342900">
              <a:lnSpc>
                <a:spcPct val="107000"/>
              </a:lnSpc>
              <a:spcAft>
                <a:spcPts val="800"/>
              </a:spcAft>
              <a:buFont typeface="Calibri" panose="020F0502020204030204" pitchFamily="34" charset="0"/>
              <a:buChar char="-"/>
            </a:pPr>
            <a:r>
              <a:rPr lang="en-GB"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Increase to the stamp duty threshold for first time buyers in September 2022 which meant first time buyers are able to purchase a property for up to £425k without needing to pay any stamp duty (previously this limit was £300k) </a:t>
            </a:r>
          </a:p>
        </p:txBody>
      </p:sp>
    </p:spTree>
    <p:extLst>
      <p:ext uri="{BB962C8B-B14F-4D97-AF65-F5344CB8AC3E}">
        <p14:creationId xmlns:p14="http://schemas.microsoft.com/office/powerpoint/2010/main" val="2065888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819A92-85C7-A0AD-CA38-3A3368767329}"/>
              </a:ext>
            </a:extLst>
          </p:cNvPr>
          <p:cNvSpPr>
            <a:spLocks noGrp="1"/>
          </p:cNvSpPr>
          <p:nvPr>
            <p:ph type="sldNum" sz="quarter" idx="12"/>
          </p:nvPr>
        </p:nvSpPr>
        <p:spPr/>
        <p:txBody>
          <a:bodyPr/>
          <a:lstStyle/>
          <a:p>
            <a:fld id="{294A09A9-5501-47C1-A89A-A340965A2BE2}" type="slidenum">
              <a:rPr lang="en-US" smtClean="0"/>
              <a:t>11</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Add-in 4" title="Microsoft Power BI">
                <a:extLst>
                  <a:ext uri="{FF2B5EF4-FFF2-40B4-BE49-F238E27FC236}">
                    <a16:creationId xmlns:a16="http://schemas.microsoft.com/office/drawing/2014/main" id="{4DCFDCF1-F5AA-3E4D-793E-FAE3EC463F99}"/>
                  </a:ext>
                </a:extLst>
              </p:cNvPr>
              <p:cNvGraphicFramePr>
                <a:graphicFrameLocks noGrp="1"/>
              </p:cNvGraphicFramePr>
              <p:nvPr/>
            </p:nvGraphicFramePr>
            <p:xfrm>
              <a:off x="1333877" y="572631"/>
              <a:ext cx="9524246" cy="571273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5" name="Add-in 4" title="Microsoft Power BI">
                <a:extLst>
                  <a:ext uri="{FF2B5EF4-FFF2-40B4-BE49-F238E27FC236}">
                    <a16:creationId xmlns:a16="http://schemas.microsoft.com/office/drawing/2014/main" id="{4DCFDCF1-F5AA-3E4D-793E-FAE3EC463F99}"/>
                  </a:ext>
                </a:extLst>
              </p:cNvPr>
              <p:cNvPicPr>
                <a:picLocks noGrp="1" noRot="1" noChangeAspect="1" noMove="1" noResize="1" noEditPoints="1" noAdjustHandles="1" noChangeArrowheads="1" noChangeShapeType="1"/>
              </p:cNvPicPr>
              <p:nvPr/>
            </p:nvPicPr>
            <p:blipFill>
              <a:blip r:embed="rId3"/>
              <a:stretch>
                <a:fillRect/>
              </a:stretch>
            </p:blipFill>
            <p:spPr>
              <a:xfrm>
                <a:off x="1333877" y="572631"/>
                <a:ext cx="9524246" cy="5712737"/>
              </a:xfrm>
              <a:prstGeom prst="rect">
                <a:avLst/>
              </a:prstGeom>
            </p:spPr>
          </p:pic>
        </mc:Fallback>
      </mc:AlternateContent>
    </p:spTree>
    <p:extLst>
      <p:ext uri="{BB962C8B-B14F-4D97-AF65-F5344CB8AC3E}">
        <p14:creationId xmlns:p14="http://schemas.microsoft.com/office/powerpoint/2010/main" val="2389688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0" name="Oval 29">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0" name="Straight Connector 39">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8" name="Straight Connector 47">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3" descr="A house key and a stack of coins&#10;&#10;Description automatically generated">
            <a:extLst>
              <a:ext uri="{FF2B5EF4-FFF2-40B4-BE49-F238E27FC236}">
                <a16:creationId xmlns:a16="http://schemas.microsoft.com/office/drawing/2014/main" id="{63EBFF42-2767-0844-CEE4-D21182488DE8}"/>
              </a:ext>
            </a:extLst>
          </p:cNvPr>
          <p:cNvPicPr>
            <a:picLocks noChangeAspect="1"/>
          </p:cNvPicPr>
          <p:nvPr/>
        </p:nvPicPr>
        <p:blipFill>
          <a:blip r:embed="rId2">
            <a:duotone>
              <a:prstClr val="black"/>
              <a:schemeClr val="bg1">
                <a:tint val="45000"/>
                <a:satMod val="400000"/>
              </a:schemeClr>
            </a:duotone>
            <a:alphaModFix amt="25000"/>
          </a:blip>
          <a:stretch>
            <a:fillRect/>
          </a:stretch>
        </p:blipFill>
        <p:spPr>
          <a:xfrm>
            <a:off x="782669" y="29548"/>
            <a:ext cx="10691280" cy="6013845"/>
          </a:xfrm>
          <a:prstGeom prst="rect">
            <a:avLst/>
          </a:prstGeom>
        </p:spPr>
      </p:pic>
      <p:sp>
        <p:nvSpPr>
          <p:cNvPr id="2" name="Title 1">
            <a:extLst>
              <a:ext uri="{FF2B5EF4-FFF2-40B4-BE49-F238E27FC236}">
                <a16:creationId xmlns:a16="http://schemas.microsoft.com/office/drawing/2014/main" id="{6BD4FB10-79C0-A7F1-8B3E-4930C9B77633}"/>
              </a:ext>
            </a:extLst>
          </p:cNvPr>
          <p:cNvSpPr>
            <a:spLocks noGrp="1"/>
          </p:cNvSpPr>
          <p:nvPr>
            <p:ph type="ctrTitle"/>
          </p:nvPr>
        </p:nvSpPr>
        <p:spPr>
          <a:xfrm>
            <a:off x="2618173" y="630936"/>
            <a:ext cx="7315200" cy="2702018"/>
          </a:xfrm>
          <a:noFill/>
        </p:spPr>
        <p:txBody>
          <a:bodyPr anchor="b">
            <a:normAutofit/>
          </a:bodyPr>
          <a:lstStyle/>
          <a:p>
            <a:r>
              <a:rPr lang="en-GB" sz="4800"/>
              <a:t>CASH PURCHASES &amp; Mortgages</a:t>
            </a:r>
          </a:p>
        </p:txBody>
      </p:sp>
    </p:spTree>
    <p:extLst>
      <p:ext uri="{BB962C8B-B14F-4D97-AF65-F5344CB8AC3E}">
        <p14:creationId xmlns:p14="http://schemas.microsoft.com/office/powerpoint/2010/main" val="3727408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DD6BAA-4039-B086-7AA7-EDE21882715A}"/>
              </a:ext>
            </a:extLst>
          </p:cNvPr>
          <p:cNvSpPr>
            <a:spLocks noGrp="1"/>
          </p:cNvSpPr>
          <p:nvPr>
            <p:ph type="sldNum" sz="quarter" idx="12"/>
          </p:nvPr>
        </p:nvSpPr>
        <p:spPr/>
        <p:txBody>
          <a:bodyPr/>
          <a:lstStyle/>
          <a:p>
            <a:fld id="{294A09A9-5501-47C1-A89A-A340965A2BE2}" type="slidenum">
              <a:rPr lang="en-US" smtClean="0"/>
              <a:t>13</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6511D586-89E9-48A8-32DA-60552DDEA59D}"/>
                  </a:ext>
                </a:extLst>
              </p:cNvPr>
              <p:cNvGraphicFramePr>
                <a:graphicFrameLocks noGrp="1"/>
              </p:cNvGraphicFramePr>
              <p:nvPr/>
            </p:nvGraphicFramePr>
            <p:xfrm>
              <a:off x="1333877" y="572631"/>
              <a:ext cx="9524246" cy="571273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Microsoft Power BI">
                <a:extLst>
                  <a:ext uri="{FF2B5EF4-FFF2-40B4-BE49-F238E27FC236}">
                    <a16:creationId xmlns:a16="http://schemas.microsoft.com/office/drawing/2014/main" id="{6511D586-89E9-48A8-32DA-60552DDEA59D}"/>
                  </a:ext>
                </a:extLst>
              </p:cNvPr>
              <p:cNvPicPr>
                <a:picLocks noGrp="1" noRot="1" noChangeAspect="1" noMove="1" noResize="1" noEditPoints="1" noAdjustHandles="1" noChangeArrowheads="1" noChangeShapeType="1"/>
              </p:cNvPicPr>
              <p:nvPr/>
            </p:nvPicPr>
            <p:blipFill>
              <a:blip r:embed="rId3"/>
              <a:stretch>
                <a:fillRect/>
              </a:stretch>
            </p:blipFill>
            <p:spPr>
              <a:xfrm>
                <a:off x="1333877" y="572631"/>
                <a:ext cx="9524246" cy="5712737"/>
              </a:xfrm>
              <a:prstGeom prst="rect">
                <a:avLst/>
              </a:prstGeom>
            </p:spPr>
          </p:pic>
        </mc:Fallback>
      </mc:AlternateContent>
    </p:spTree>
    <p:extLst>
      <p:ext uri="{BB962C8B-B14F-4D97-AF65-F5344CB8AC3E}">
        <p14:creationId xmlns:p14="http://schemas.microsoft.com/office/powerpoint/2010/main" val="3993841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1393D7-09C7-2CD4-FD93-04CAAA1E2158}"/>
              </a:ext>
            </a:extLst>
          </p:cNvPr>
          <p:cNvSpPr>
            <a:spLocks noGrp="1"/>
          </p:cNvSpPr>
          <p:nvPr>
            <p:ph type="sldNum" sz="quarter" idx="12"/>
          </p:nvPr>
        </p:nvSpPr>
        <p:spPr/>
        <p:txBody>
          <a:bodyPr/>
          <a:lstStyle/>
          <a:p>
            <a:fld id="{294A09A9-5501-47C1-A89A-A340965A2BE2}" type="slidenum">
              <a:rPr lang="en-US" smtClean="0"/>
              <a:t>14</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Object 3">
                <a:extLst>
                  <a:ext uri="{FF2B5EF4-FFF2-40B4-BE49-F238E27FC236}">
                    <a16:creationId xmlns:a16="http://schemas.microsoft.com/office/drawing/2014/main" id="{0EB0706F-B587-5F4A-6694-67F8E7653401}"/>
                  </a:ext>
                </a:extLst>
              </p:cNvPr>
              <p:cNvGraphicFramePr>
                <a:graphicFrameLocks noGrp="1"/>
              </p:cNvGraphicFramePr>
              <p:nvPr>
                <p:extLst>
                  <p:ext uri="{D42A27DB-BD31-4B8C-83A1-F6EECF244321}">
                    <p14:modId xmlns:p14="http://schemas.microsoft.com/office/powerpoint/2010/main" val="3114713132"/>
                  </p:ext>
                </p:extLst>
              </p:nvPr>
            </p:nvGraphicFramePr>
            <p:xfrm>
              <a:off x="1153886" y="337867"/>
              <a:ext cx="10520529" cy="6196642"/>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Object 3">
                <a:extLst>
                  <a:ext uri="{FF2B5EF4-FFF2-40B4-BE49-F238E27FC236}">
                    <a16:creationId xmlns:a16="http://schemas.microsoft.com/office/drawing/2014/main" id="{0EB0706F-B587-5F4A-6694-67F8E7653401}"/>
                  </a:ext>
                </a:extLst>
              </p:cNvPr>
              <p:cNvPicPr>
                <a:picLocks noGrp="1" noRot="1" noChangeAspect="1" noMove="1" noResize="1" noEditPoints="1" noAdjustHandles="1" noChangeArrowheads="1" noChangeShapeType="1"/>
              </p:cNvPicPr>
              <p:nvPr/>
            </p:nvPicPr>
            <p:blipFill>
              <a:blip r:embed="rId3"/>
              <a:stretch>
                <a:fillRect/>
              </a:stretch>
            </p:blipFill>
            <p:spPr>
              <a:xfrm>
                <a:off x="1153886" y="337867"/>
                <a:ext cx="10520529" cy="6196642"/>
              </a:xfrm>
              <a:prstGeom prst="rect">
                <a:avLst/>
              </a:prstGeom>
            </p:spPr>
          </p:pic>
        </mc:Fallback>
      </mc:AlternateContent>
    </p:spTree>
    <p:extLst>
      <p:ext uri="{BB962C8B-B14F-4D97-AF65-F5344CB8AC3E}">
        <p14:creationId xmlns:p14="http://schemas.microsoft.com/office/powerpoint/2010/main" val="2443290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1393D7-09C7-2CD4-FD93-04CAAA1E2158}"/>
              </a:ext>
            </a:extLst>
          </p:cNvPr>
          <p:cNvSpPr>
            <a:spLocks noGrp="1"/>
          </p:cNvSpPr>
          <p:nvPr>
            <p:ph type="sldNum" sz="quarter" idx="12"/>
          </p:nvPr>
        </p:nvSpPr>
        <p:spPr/>
        <p:txBody>
          <a:bodyPr/>
          <a:lstStyle/>
          <a:p>
            <a:fld id="{294A09A9-5501-47C1-A89A-A340965A2BE2}" type="slidenum">
              <a:rPr lang="en-US" smtClean="0"/>
              <a:t>15</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78CF4730-D671-E038-6BB5-DD5CDF2F8353}"/>
                  </a:ext>
                </a:extLst>
              </p:cNvPr>
              <p:cNvGraphicFramePr>
                <a:graphicFrameLocks noGrp="1"/>
              </p:cNvGraphicFramePr>
              <p:nvPr>
                <p:extLst>
                  <p:ext uri="{D42A27DB-BD31-4B8C-83A1-F6EECF244321}">
                    <p14:modId xmlns:p14="http://schemas.microsoft.com/office/powerpoint/2010/main" val="3300395904"/>
                  </p:ext>
                </p:extLst>
              </p:nvPr>
            </p:nvGraphicFramePr>
            <p:xfrm>
              <a:off x="727294" y="282920"/>
              <a:ext cx="10942623" cy="464216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Microsoft Power BI">
                <a:extLst>
                  <a:ext uri="{FF2B5EF4-FFF2-40B4-BE49-F238E27FC236}">
                    <a16:creationId xmlns:a16="http://schemas.microsoft.com/office/drawing/2014/main" id="{78CF4730-D671-E038-6BB5-DD5CDF2F8353}"/>
                  </a:ext>
                </a:extLst>
              </p:cNvPr>
              <p:cNvPicPr>
                <a:picLocks noGrp="1" noRot="1" noChangeAspect="1" noMove="1" noResize="1" noEditPoints="1" noAdjustHandles="1" noChangeArrowheads="1" noChangeShapeType="1"/>
              </p:cNvPicPr>
              <p:nvPr/>
            </p:nvPicPr>
            <p:blipFill>
              <a:blip r:embed="rId3"/>
              <a:stretch>
                <a:fillRect/>
              </a:stretch>
            </p:blipFill>
            <p:spPr>
              <a:xfrm>
                <a:off x="727294" y="282920"/>
                <a:ext cx="10942623" cy="4642165"/>
              </a:xfrm>
              <a:prstGeom prst="rect">
                <a:avLst/>
              </a:prstGeom>
            </p:spPr>
          </p:pic>
        </mc:Fallback>
      </mc:AlternateContent>
      <p:sp>
        <p:nvSpPr>
          <p:cNvPr id="4" name="TextBox 3">
            <a:extLst>
              <a:ext uri="{FF2B5EF4-FFF2-40B4-BE49-F238E27FC236}">
                <a16:creationId xmlns:a16="http://schemas.microsoft.com/office/drawing/2014/main" id="{E44DE02F-F279-B549-ECBD-E42B53083AE6}"/>
              </a:ext>
            </a:extLst>
          </p:cNvPr>
          <p:cNvSpPr txBox="1"/>
          <p:nvPr/>
        </p:nvSpPr>
        <p:spPr>
          <a:xfrm>
            <a:off x="663920" y="4925085"/>
            <a:ext cx="11005997" cy="2258054"/>
          </a:xfrm>
          <a:prstGeom prst="rect">
            <a:avLst/>
          </a:prstGeom>
          <a:noFill/>
        </p:spPr>
        <p:txBody>
          <a:bodyPr wrap="square" rtlCol="0">
            <a:spAutoFit/>
          </a:bodyPr>
          <a:lstStyle/>
          <a:p>
            <a:pPr>
              <a:lnSpc>
                <a:spcPct val="107000"/>
              </a:lnSpc>
              <a:spcAft>
                <a:spcPts val="800"/>
              </a:spcAft>
            </a:pPr>
            <a:r>
              <a:rPr lang="en-GB" sz="1200" u="sng"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Q3 2007 – Q1 2009</a:t>
            </a:r>
            <a:r>
              <a:rPr lang="en-GB" sz="1200" u="sng"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en-GB"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GB"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Property sale numbers underwent a sustained and substantial reduction from </a:t>
            </a:r>
            <a:r>
              <a:rPr lang="en-GB" sz="12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approx</a:t>
            </a:r>
            <a:r>
              <a:rPr lang="en-GB"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387,000 per quarter down to 103,000 per quarter. This is likely due to the global financial crisis which led to a lack of confidence in banking and housing by the public. </a:t>
            </a:r>
          </a:p>
          <a:p>
            <a:pPr>
              <a:lnSpc>
                <a:spcPct val="107000"/>
              </a:lnSpc>
              <a:spcAft>
                <a:spcPts val="800"/>
              </a:spcAft>
            </a:pPr>
            <a:r>
              <a:rPr lang="en-GB" sz="1200" u="sng"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Q2 2020 – Q2 2021:</a:t>
            </a:r>
            <a:r>
              <a:rPr lang="en-GB"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Sales numbers increased significantly from </a:t>
            </a:r>
            <a:r>
              <a:rPr lang="en-GB" sz="12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approx</a:t>
            </a:r>
            <a:r>
              <a:rPr lang="en-GB"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116,000 to 323,000 per quarter between Q2 2020 and Q2 2021; this is likely due to the availability of record low mortgage interest rates as well as a government introduced stamp duty holiday between 8</a:t>
            </a:r>
            <a:r>
              <a:rPr lang="en-GB" sz="1200" kern="100" baseline="300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a:t>
            </a:r>
            <a:r>
              <a:rPr lang="en-GB"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July 2020 and 30</a:t>
            </a:r>
            <a:r>
              <a:rPr lang="en-GB" sz="1200" kern="100" baseline="300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a:t>
            </a:r>
            <a:r>
              <a:rPr lang="en-GB"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June 2021 meaning there was no stamp duty payable on properties worth up to £500k. This is surprising given COVID-19 which introduced restrictions at the time, however viewings were still allowed and the appetite for people to move home (typically to somewhere larger and more remote) was also strong during this time.</a:t>
            </a:r>
          </a:p>
          <a:p>
            <a:pPr>
              <a:lnSpc>
                <a:spcPct val="107000"/>
              </a:lnSpc>
              <a:spcAft>
                <a:spcPts val="800"/>
              </a:spcAft>
            </a:pPr>
            <a:r>
              <a:rPr lang="en-GB" sz="1200" u="sng"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Q3 2022 – Current:</a:t>
            </a:r>
            <a:r>
              <a:rPr lang="en-GB"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Sales numbers have reduced substantially from </a:t>
            </a:r>
            <a:r>
              <a:rPr lang="en-GB" sz="12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approx</a:t>
            </a:r>
            <a:r>
              <a:rPr lang="en-GB" sz="1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244,000 to 38,000 per quarter. </a:t>
            </a:r>
            <a:r>
              <a:rPr lang="en-GB" sz="12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This is likely due to the current economic circumstances which includes much higher CPIH (Consumer Prices Index, including housing costs) inflation and higher mortgage interest rates.</a:t>
            </a:r>
            <a:endParaRPr lang="en-GB" sz="1200" u="sng"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864306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DD6BAA-4039-B086-7AA7-EDE21882715A}"/>
              </a:ext>
            </a:extLst>
          </p:cNvPr>
          <p:cNvSpPr>
            <a:spLocks noGrp="1"/>
          </p:cNvSpPr>
          <p:nvPr>
            <p:ph type="sldNum" sz="quarter" idx="12"/>
          </p:nvPr>
        </p:nvSpPr>
        <p:spPr/>
        <p:txBody>
          <a:bodyPr/>
          <a:lstStyle/>
          <a:p>
            <a:fld id="{294A09A9-5501-47C1-A89A-A340965A2BE2}" type="slidenum">
              <a:rPr lang="en-US" smtClean="0"/>
              <a:t>16</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70C262AA-3AAD-40E8-3D7E-79711985C23C}"/>
                  </a:ext>
                </a:extLst>
              </p:cNvPr>
              <p:cNvGraphicFramePr>
                <a:graphicFrameLocks noGrp="1"/>
              </p:cNvGraphicFramePr>
              <p:nvPr>
                <p:extLst>
                  <p:ext uri="{D42A27DB-BD31-4B8C-83A1-F6EECF244321}">
                    <p14:modId xmlns:p14="http://schemas.microsoft.com/office/powerpoint/2010/main" val="1180494965"/>
                  </p:ext>
                </p:extLst>
              </p:nvPr>
            </p:nvGraphicFramePr>
            <p:xfrm>
              <a:off x="1333877" y="572632"/>
              <a:ext cx="9713064" cy="540803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Microsoft Power BI">
                <a:extLst>
                  <a:ext uri="{FF2B5EF4-FFF2-40B4-BE49-F238E27FC236}">
                    <a16:creationId xmlns:a16="http://schemas.microsoft.com/office/drawing/2014/main" id="{70C262AA-3AAD-40E8-3D7E-79711985C23C}"/>
                  </a:ext>
                </a:extLst>
              </p:cNvPr>
              <p:cNvPicPr>
                <a:picLocks noGrp="1" noRot="1" noChangeAspect="1" noMove="1" noResize="1" noEditPoints="1" noAdjustHandles="1" noChangeArrowheads="1" noChangeShapeType="1"/>
              </p:cNvPicPr>
              <p:nvPr/>
            </p:nvPicPr>
            <p:blipFill>
              <a:blip r:embed="rId3"/>
              <a:stretch>
                <a:fillRect/>
              </a:stretch>
            </p:blipFill>
            <p:spPr>
              <a:xfrm>
                <a:off x="1333877" y="572632"/>
                <a:ext cx="9713064" cy="5408038"/>
              </a:xfrm>
              <a:prstGeom prst="rect">
                <a:avLst/>
              </a:prstGeom>
            </p:spPr>
          </p:pic>
        </mc:Fallback>
      </mc:AlternateContent>
    </p:spTree>
    <p:extLst>
      <p:ext uri="{BB962C8B-B14F-4D97-AF65-F5344CB8AC3E}">
        <p14:creationId xmlns:p14="http://schemas.microsoft.com/office/powerpoint/2010/main" val="858992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DD6BAA-4039-B086-7AA7-EDE21882715A}"/>
              </a:ext>
            </a:extLst>
          </p:cNvPr>
          <p:cNvSpPr>
            <a:spLocks noGrp="1"/>
          </p:cNvSpPr>
          <p:nvPr>
            <p:ph type="sldNum" sz="quarter" idx="12"/>
          </p:nvPr>
        </p:nvSpPr>
        <p:spPr/>
        <p:txBody>
          <a:bodyPr/>
          <a:lstStyle/>
          <a:p>
            <a:fld id="{294A09A9-5501-47C1-A89A-A340965A2BE2}" type="slidenum">
              <a:rPr lang="en-US" smtClean="0"/>
              <a:t>17</a:t>
            </a:fld>
            <a:endParaRPr lang="en-US"/>
          </a:p>
        </p:txBody>
      </p:sp>
      <p:sp>
        <p:nvSpPr>
          <p:cNvPr id="4" name="Title 1">
            <a:extLst>
              <a:ext uri="{FF2B5EF4-FFF2-40B4-BE49-F238E27FC236}">
                <a16:creationId xmlns:a16="http://schemas.microsoft.com/office/drawing/2014/main" id="{2C51A06A-5694-C3CE-4ACA-9FBD9EAFDDF9}"/>
              </a:ext>
            </a:extLst>
          </p:cNvPr>
          <p:cNvSpPr txBox="1">
            <a:spLocks/>
          </p:cNvSpPr>
          <p:nvPr/>
        </p:nvSpPr>
        <p:spPr>
          <a:xfrm>
            <a:off x="4463161" y="130822"/>
            <a:ext cx="3413353" cy="561315"/>
          </a:xfrm>
          <a:prstGeom prst="rect">
            <a:avLst/>
          </a:prstGeom>
        </p:spPr>
        <p:txBody>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pPr algn="ctr"/>
            <a:r>
              <a:rPr lang="en-GB" u="sng" dirty="0">
                <a:latin typeface="TW Cen MT"/>
              </a:rPr>
              <a:t>FORECASTS</a:t>
            </a:r>
          </a:p>
        </p:txBody>
      </p:sp>
      <p:pic>
        <p:nvPicPr>
          <p:cNvPr id="1026" name="Picture 2">
            <a:extLst>
              <a:ext uri="{FF2B5EF4-FFF2-40B4-BE49-F238E27FC236}">
                <a16:creationId xmlns:a16="http://schemas.microsoft.com/office/drawing/2014/main" id="{E45B8500-1141-0ED0-9570-A6D67813C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0034" y="3782056"/>
            <a:ext cx="4904359" cy="2763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A9C455C-D30D-4128-2A3E-5C8D8ABD1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609" y="817708"/>
            <a:ext cx="4904358" cy="27635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61186294-4A21-BFFD-6B93-235BD0F966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609" y="3782057"/>
            <a:ext cx="4904358" cy="2763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a:extLst>
              <a:ext uri="{FF2B5EF4-FFF2-40B4-BE49-F238E27FC236}">
                <a16:creationId xmlns:a16="http://schemas.microsoft.com/office/drawing/2014/main" id="{9BF8F671-5C52-BCC9-1433-ABA96C2BED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0034" y="817708"/>
            <a:ext cx="4904360" cy="276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764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CA7AB-5111-6D64-F606-F31AE18ABC0C}"/>
              </a:ext>
            </a:extLst>
          </p:cNvPr>
          <p:cNvSpPr>
            <a:spLocks noGrp="1"/>
          </p:cNvSpPr>
          <p:nvPr>
            <p:ph type="title"/>
          </p:nvPr>
        </p:nvSpPr>
        <p:spPr>
          <a:xfrm>
            <a:off x="1656588" y="278836"/>
            <a:ext cx="8878824" cy="1069848"/>
          </a:xfrm>
        </p:spPr>
        <p:txBody>
          <a:bodyPr/>
          <a:lstStyle/>
          <a:p>
            <a:r>
              <a:rPr lang="en-GB" dirty="0">
                <a:latin typeface="TW Cen MT"/>
              </a:rPr>
              <a:t>Property Market Timeline</a:t>
            </a:r>
          </a:p>
        </p:txBody>
      </p:sp>
      <p:sp>
        <p:nvSpPr>
          <p:cNvPr id="3" name="Subtitle 2">
            <a:extLst>
              <a:ext uri="{FF2B5EF4-FFF2-40B4-BE49-F238E27FC236}">
                <a16:creationId xmlns:a16="http://schemas.microsoft.com/office/drawing/2014/main" id="{56846709-DDEF-E7FB-CBAE-90448DE2B9EE}"/>
              </a:ext>
            </a:extLst>
          </p:cNvPr>
          <p:cNvSpPr>
            <a:spLocks noGrp="1"/>
          </p:cNvSpPr>
          <p:nvPr>
            <p:ph type="body" sz="quarter" idx="12"/>
          </p:nvPr>
        </p:nvSpPr>
        <p:spPr>
          <a:xfrm>
            <a:off x="1176854" y="3238299"/>
            <a:ext cx="2242868" cy="182880"/>
          </a:xfrm>
        </p:spPr>
        <p:txBody>
          <a:bodyPr/>
          <a:lstStyle/>
          <a:p>
            <a:r>
              <a:rPr lang="en-GB" b="0">
                <a:ea typeface="+mj-lt"/>
                <a:cs typeface="+mj-lt"/>
              </a:rPr>
              <a:t>2008</a:t>
            </a:r>
            <a:endParaRPr lang="en-US"/>
          </a:p>
        </p:txBody>
      </p:sp>
      <p:sp>
        <p:nvSpPr>
          <p:cNvPr id="5" name="Text Placeholder 4">
            <a:extLst>
              <a:ext uri="{FF2B5EF4-FFF2-40B4-BE49-F238E27FC236}">
                <a16:creationId xmlns:a16="http://schemas.microsoft.com/office/drawing/2014/main" id="{0A0EB9D3-1E83-5103-CE2B-3D0BD970A8AF}"/>
              </a:ext>
            </a:extLst>
          </p:cNvPr>
          <p:cNvSpPr>
            <a:spLocks noGrp="1"/>
          </p:cNvSpPr>
          <p:nvPr>
            <p:ph type="body" sz="quarter" idx="14"/>
          </p:nvPr>
        </p:nvSpPr>
        <p:spPr/>
        <p:txBody>
          <a:bodyPr/>
          <a:lstStyle/>
          <a:p>
            <a:r>
              <a:rPr lang="en-GB">
                <a:cs typeface="Segoe UI"/>
              </a:rPr>
              <a:t>2010</a:t>
            </a:r>
            <a:endParaRPr lang="en-GB"/>
          </a:p>
        </p:txBody>
      </p:sp>
      <p:sp>
        <p:nvSpPr>
          <p:cNvPr id="6" name="Text Placeholder 5">
            <a:extLst>
              <a:ext uri="{FF2B5EF4-FFF2-40B4-BE49-F238E27FC236}">
                <a16:creationId xmlns:a16="http://schemas.microsoft.com/office/drawing/2014/main" id="{8CC68119-3EE3-92F5-1DFE-5E4B8542D38D}"/>
              </a:ext>
            </a:extLst>
          </p:cNvPr>
          <p:cNvSpPr>
            <a:spLocks noGrp="1"/>
          </p:cNvSpPr>
          <p:nvPr>
            <p:ph type="body" sz="quarter" idx="15"/>
          </p:nvPr>
        </p:nvSpPr>
        <p:spPr>
          <a:xfrm>
            <a:off x="3586109" y="3432911"/>
            <a:ext cx="2516037" cy="495214"/>
          </a:xfrm>
        </p:spPr>
        <p:txBody>
          <a:bodyPr/>
          <a:lstStyle/>
          <a:p>
            <a:r>
              <a:rPr lang="en-GB" sz="1200">
                <a:cs typeface="Segoe UI"/>
              </a:rPr>
              <a:t>Stamp duty holiday for first-time homebuyers up to £250,000.</a:t>
            </a:r>
            <a:endParaRPr lang="en-GB" sz="1200"/>
          </a:p>
        </p:txBody>
      </p:sp>
      <p:sp>
        <p:nvSpPr>
          <p:cNvPr id="7" name="Text Placeholder 6">
            <a:extLst>
              <a:ext uri="{FF2B5EF4-FFF2-40B4-BE49-F238E27FC236}">
                <a16:creationId xmlns:a16="http://schemas.microsoft.com/office/drawing/2014/main" id="{BB36AD44-0F9C-4F91-9C47-E2427511C5F3}"/>
              </a:ext>
            </a:extLst>
          </p:cNvPr>
          <p:cNvSpPr>
            <a:spLocks noGrp="1"/>
          </p:cNvSpPr>
          <p:nvPr>
            <p:ph type="body" sz="quarter" idx="16"/>
          </p:nvPr>
        </p:nvSpPr>
        <p:spPr/>
        <p:txBody>
          <a:bodyPr/>
          <a:lstStyle/>
          <a:p>
            <a:r>
              <a:rPr lang="en-GB" b="0">
                <a:ea typeface="+mj-lt"/>
                <a:cs typeface="+mj-lt"/>
              </a:rPr>
              <a:t>2013</a:t>
            </a:r>
            <a:endParaRPr lang="en-US"/>
          </a:p>
        </p:txBody>
      </p:sp>
      <p:sp>
        <p:nvSpPr>
          <p:cNvPr id="8" name="Text Placeholder 7">
            <a:extLst>
              <a:ext uri="{FF2B5EF4-FFF2-40B4-BE49-F238E27FC236}">
                <a16:creationId xmlns:a16="http://schemas.microsoft.com/office/drawing/2014/main" id="{76204DD1-A423-B52F-5C45-951977769881}"/>
              </a:ext>
            </a:extLst>
          </p:cNvPr>
          <p:cNvSpPr>
            <a:spLocks noGrp="1"/>
          </p:cNvSpPr>
          <p:nvPr>
            <p:ph type="body" sz="quarter" idx="17"/>
          </p:nvPr>
        </p:nvSpPr>
        <p:spPr>
          <a:xfrm>
            <a:off x="6096007" y="3461664"/>
            <a:ext cx="2774827" cy="466461"/>
          </a:xfrm>
        </p:spPr>
        <p:txBody>
          <a:bodyPr/>
          <a:lstStyle/>
          <a:p>
            <a:r>
              <a:rPr lang="en-GB" sz="1200">
                <a:cs typeface="Segoe UI"/>
              </a:rPr>
              <a:t>April 13: Help to Buy Equity Loan Scheme for England and Scotland.</a:t>
            </a:r>
            <a:endParaRPr lang="en-GB" sz="1200"/>
          </a:p>
        </p:txBody>
      </p:sp>
      <p:sp>
        <p:nvSpPr>
          <p:cNvPr id="9" name="Text Placeholder 8">
            <a:extLst>
              <a:ext uri="{FF2B5EF4-FFF2-40B4-BE49-F238E27FC236}">
                <a16:creationId xmlns:a16="http://schemas.microsoft.com/office/drawing/2014/main" id="{36231558-0D36-4709-BC19-8F3A43F292EC}"/>
              </a:ext>
            </a:extLst>
          </p:cNvPr>
          <p:cNvSpPr>
            <a:spLocks noGrp="1"/>
          </p:cNvSpPr>
          <p:nvPr>
            <p:ph type="body" sz="quarter" idx="18"/>
          </p:nvPr>
        </p:nvSpPr>
        <p:spPr/>
        <p:txBody>
          <a:bodyPr/>
          <a:lstStyle/>
          <a:p>
            <a:r>
              <a:rPr lang="en-GB" b="0">
                <a:ea typeface="+mj-lt"/>
                <a:cs typeface="+mj-lt"/>
              </a:rPr>
              <a:t>2014</a:t>
            </a:r>
            <a:endParaRPr lang="en-US"/>
          </a:p>
        </p:txBody>
      </p:sp>
      <p:sp>
        <p:nvSpPr>
          <p:cNvPr id="10" name="Text Placeholder 9">
            <a:extLst>
              <a:ext uri="{FF2B5EF4-FFF2-40B4-BE49-F238E27FC236}">
                <a16:creationId xmlns:a16="http://schemas.microsoft.com/office/drawing/2014/main" id="{5CDC8978-44A0-9FE5-7C09-A0F46BB89A04}"/>
              </a:ext>
            </a:extLst>
          </p:cNvPr>
          <p:cNvSpPr>
            <a:spLocks noGrp="1"/>
          </p:cNvSpPr>
          <p:nvPr>
            <p:ph type="body" sz="quarter" idx="19"/>
          </p:nvPr>
        </p:nvSpPr>
        <p:spPr>
          <a:xfrm>
            <a:off x="8605903" y="3346647"/>
            <a:ext cx="2817961" cy="624609"/>
          </a:xfrm>
        </p:spPr>
        <p:txBody>
          <a:bodyPr/>
          <a:lstStyle/>
          <a:p>
            <a:r>
              <a:rPr lang="en-GB" sz="1200">
                <a:cs typeface="Segoe UI"/>
              </a:rPr>
              <a:t>Jan 14: Help to Buy Mortgage Guarantee Scheme in England.</a:t>
            </a:r>
            <a:endParaRPr lang="en-GB" sz="1200"/>
          </a:p>
        </p:txBody>
      </p:sp>
      <p:pic>
        <p:nvPicPr>
          <p:cNvPr id="30" name="Picture Placeholder 29" descr="A person and person standing in front of a crowd&#10;&#10;Description automatically generated">
            <a:extLst>
              <a:ext uri="{FF2B5EF4-FFF2-40B4-BE49-F238E27FC236}">
                <a16:creationId xmlns:a16="http://schemas.microsoft.com/office/drawing/2014/main" id="{755B2413-EC5E-3C6F-3C51-D09865B15F51}"/>
              </a:ext>
            </a:extLst>
          </p:cNvPr>
          <p:cNvPicPr>
            <a:picLocks noGrp="1" noChangeAspect="1"/>
          </p:cNvPicPr>
          <p:nvPr>
            <p:ph type="pic" sz="quarter" idx="20"/>
          </p:nvPr>
        </p:nvPicPr>
        <p:blipFill>
          <a:blip r:embed="rId2">
            <a:extLst>
              <a:ext uri="{837473B0-CC2E-450A-ABE3-18F120FF3D39}">
                <a1611:picAttrSrcUrl xmlns:a1611="http://schemas.microsoft.com/office/drawing/2016/11/main" r:id="rId3"/>
              </a:ext>
            </a:extLst>
          </a:blip>
          <a:srcRect l="14292" r="14292"/>
          <a:stretch/>
        </p:blipFill>
        <p:spPr/>
      </p:pic>
      <p:pic>
        <p:nvPicPr>
          <p:cNvPr id="33" name="Picture Placeholder 32" descr="A person holding a trophy&#10;&#10;Description automatically generated">
            <a:extLst>
              <a:ext uri="{FF2B5EF4-FFF2-40B4-BE49-F238E27FC236}">
                <a16:creationId xmlns:a16="http://schemas.microsoft.com/office/drawing/2014/main" id="{6C220996-072A-8833-0BA4-1EB03C78F149}"/>
              </a:ext>
            </a:extLst>
          </p:cNvPr>
          <p:cNvPicPr>
            <a:picLocks noGrp="1" noChangeAspect="1"/>
          </p:cNvPicPr>
          <p:nvPr>
            <p:ph type="pic" sz="quarter" idx="21"/>
          </p:nvPr>
        </p:nvPicPr>
        <p:blipFill>
          <a:blip r:embed="rId4">
            <a:extLst>
              <a:ext uri="{837473B0-CC2E-450A-ABE3-18F120FF3D39}">
                <a1611:picAttrSrcUrl xmlns:a1611="http://schemas.microsoft.com/office/drawing/2016/11/main" r:id="rId5"/>
              </a:ext>
            </a:extLst>
          </a:blip>
          <a:srcRect l="13602" r="13602"/>
          <a:stretch/>
        </p:blipFill>
        <p:spPr/>
      </p:pic>
      <p:pic>
        <p:nvPicPr>
          <p:cNvPr id="36" name="Picture Placeholder 35" descr="A person throwing a ball&#10;&#10;Description automatically generated">
            <a:extLst>
              <a:ext uri="{FF2B5EF4-FFF2-40B4-BE49-F238E27FC236}">
                <a16:creationId xmlns:a16="http://schemas.microsoft.com/office/drawing/2014/main" id="{5FBE3FE6-D9A0-72E6-32FA-476FFDDE1DCE}"/>
              </a:ext>
            </a:extLst>
          </p:cNvPr>
          <p:cNvPicPr>
            <a:picLocks noGrp="1" noChangeAspect="1"/>
          </p:cNvPicPr>
          <p:nvPr>
            <p:ph type="pic" sz="quarter" idx="22"/>
          </p:nvPr>
        </p:nvPicPr>
        <p:blipFill>
          <a:blip r:embed="rId6">
            <a:extLst>
              <a:ext uri="{837473B0-CC2E-450A-ABE3-18F120FF3D39}">
                <a1611:picAttrSrcUrl xmlns:a1611="http://schemas.microsoft.com/office/drawing/2016/11/main" r:id="rId7"/>
              </a:ext>
            </a:extLst>
          </a:blip>
          <a:srcRect t="13655" b="13655"/>
          <a:stretch/>
        </p:blipFill>
        <p:spPr/>
      </p:pic>
      <p:pic>
        <p:nvPicPr>
          <p:cNvPr id="39" name="Picture Placeholder 38" descr="A logo of a football world cup&#10;&#10;Description automatically generated">
            <a:extLst>
              <a:ext uri="{FF2B5EF4-FFF2-40B4-BE49-F238E27FC236}">
                <a16:creationId xmlns:a16="http://schemas.microsoft.com/office/drawing/2014/main" id="{2D5476E2-9EE3-0D79-ADC8-AA83BFDF794B}"/>
              </a:ext>
            </a:extLst>
          </p:cNvPr>
          <p:cNvPicPr>
            <a:picLocks noGrp="1" noChangeAspect="1"/>
          </p:cNvPicPr>
          <p:nvPr>
            <p:ph type="pic" sz="quarter" idx="23"/>
          </p:nvPr>
        </p:nvPicPr>
        <p:blipFill>
          <a:blip r:embed="rId8">
            <a:extLst>
              <a:ext uri="{837473B0-CC2E-450A-ABE3-18F120FF3D39}">
                <a1611:picAttrSrcUrl xmlns:a1611="http://schemas.microsoft.com/office/drawing/2016/11/main" r:id="rId9"/>
              </a:ext>
            </a:extLst>
          </a:blip>
          <a:stretch/>
        </p:blipFill>
        <p:spPr>
          <a:xfrm>
            <a:off x="9539423" y="1997775"/>
            <a:ext cx="704492" cy="994915"/>
          </a:xfrm>
          <a:prstGeom prst="rect">
            <a:avLst/>
          </a:prstGeom>
        </p:spPr>
      </p:pic>
      <p:pic>
        <p:nvPicPr>
          <p:cNvPr id="50" name="Picture Placeholder 49" descr="HD wallpaper: 2018 FIFA World Cup Russia, ball, soccer, 5K | Wallpaper ...">
            <a:extLst>
              <a:ext uri="{FF2B5EF4-FFF2-40B4-BE49-F238E27FC236}">
                <a16:creationId xmlns:a16="http://schemas.microsoft.com/office/drawing/2014/main" id="{C431FEAE-8954-376E-0FC9-C6301CF408BF}"/>
              </a:ext>
            </a:extLst>
          </p:cNvPr>
          <p:cNvPicPr>
            <a:picLocks noGrp="1" noChangeAspect="1"/>
          </p:cNvPicPr>
          <p:nvPr>
            <p:ph type="pic" sz="quarter" idx="25"/>
          </p:nvPr>
        </p:nvPicPr>
        <p:blipFill>
          <a:blip r:embed="rId10"/>
          <a:srcRect l="16639" r="16639"/>
          <a:stretch/>
        </p:blipFill>
        <p:spPr/>
      </p:pic>
      <p:pic>
        <p:nvPicPr>
          <p:cNvPr id="51" name="Picture Placeholder 50" descr="A group of people wearing face masks&#10;&#10;Description automatically generated">
            <a:extLst>
              <a:ext uri="{FF2B5EF4-FFF2-40B4-BE49-F238E27FC236}">
                <a16:creationId xmlns:a16="http://schemas.microsoft.com/office/drawing/2014/main" id="{BD59570A-2010-FCB9-6A1D-09C63A9BCEDD}"/>
              </a:ext>
            </a:extLst>
          </p:cNvPr>
          <p:cNvPicPr>
            <a:picLocks noGrp="1" noChangeAspect="1"/>
          </p:cNvPicPr>
          <p:nvPr>
            <p:ph type="pic" sz="quarter" idx="26"/>
          </p:nvPr>
        </p:nvPicPr>
        <p:blipFill>
          <a:blip r:embed="rId11">
            <a:extLst>
              <a:ext uri="{837473B0-CC2E-450A-ABE3-18F120FF3D39}">
                <a1611:picAttrSrcUrl xmlns:a1611="http://schemas.microsoft.com/office/drawing/2016/11/main" r:id="rId12"/>
              </a:ext>
            </a:extLst>
          </a:blip>
          <a:srcRect l="23793" r="23793"/>
          <a:stretch/>
        </p:blipFill>
        <p:spPr/>
      </p:pic>
      <p:pic>
        <p:nvPicPr>
          <p:cNvPr id="54" name="Picture Placeholder 53" descr="A cartoon character with a sword and a coronavirus&#10;&#10;Description automatically generated">
            <a:extLst>
              <a:ext uri="{FF2B5EF4-FFF2-40B4-BE49-F238E27FC236}">
                <a16:creationId xmlns:a16="http://schemas.microsoft.com/office/drawing/2014/main" id="{643B55B3-316C-E453-F60C-FA91E539D7D7}"/>
              </a:ext>
            </a:extLst>
          </p:cNvPr>
          <p:cNvPicPr>
            <a:picLocks noGrp="1" noChangeAspect="1"/>
          </p:cNvPicPr>
          <p:nvPr>
            <p:ph type="pic" sz="quarter" idx="27"/>
          </p:nvPr>
        </p:nvPicPr>
        <p:blipFill>
          <a:blip r:embed="rId13">
            <a:extLst>
              <a:ext uri="{837473B0-CC2E-450A-ABE3-18F120FF3D39}">
                <a1611:picAttrSrcUrl xmlns:a1611="http://schemas.microsoft.com/office/drawing/2016/11/main" r:id="rId14"/>
              </a:ext>
            </a:extLst>
          </a:blip>
          <a:stretch/>
        </p:blipFill>
        <p:spPr>
          <a:xfrm>
            <a:off x="9399670" y="4218960"/>
            <a:ext cx="977664" cy="91116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Text Placeholder 18">
            <a:extLst>
              <a:ext uri="{FF2B5EF4-FFF2-40B4-BE49-F238E27FC236}">
                <a16:creationId xmlns:a16="http://schemas.microsoft.com/office/drawing/2014/main" id="{FC2A9497-428E-889F-813A-880FEADA3413}"/>
              </a:ext>
            </a:extLst>
          </p:cNvPr>
          <p:cNvSpPr>
            <a:spLocks noGrp="1"/>
          </p:cNvSpPr>
          <p:nvPr>
            <p:ph type="body" sz="quarter" idx="28"/>
          </p:nvPr>
        </p:nvSpPr>
        <p:spPr/>
        <p:txBody>
          <a:bodyPr/>
          <a:lstStyle/>
          <a:p>
            <a:r>
              <a:rPr lang="en-GB" b="0">
                <a:ea typeface="+mj-lt"/>
                <a:cs typeface="+mj-lt"/>
              </a:rPr>
              <a:t>2016</a:t>
            </a:r>
            <a:endParaRPr lang="en-US"/>
          </a:p>
        </p:txBody>
      </p:sp>
      <p:sp>
        <p:nvSpPr>
          <p:cNvPr id="20" name="Text Placeholder 19">
            <a:extLst>
              <a:ext uri="{FF2B5EF4-FFF2-40B4-BE49-F238E27FC236}">
                <a16:creationId xmlns:a16="http://schemas.microsoft.com/office/drawing/2014/main" id="{B5A06F1E-4625-4CD4-0803-343196897FFF}"/>
              </a:ext>
            </a:extLst>
          </p:cNvPr>
          <p:cNvSpPr>
            <a:spLocks noGrp="1"/>
          </p:cNvSpPr>
          <p:nvPr>
            <p:ph type="body" sz="quarter" idx="29"/>
          </p:nvPr>
        </p:nvSpPr>
        <p:spPr>
          <a:xfrm>
            <a:off x="1162477" y="5635292"/>
            <a:ext cx="2300377" cy="437704"/>
          </a:xfrm>
        </p:spPr>
        <p:txBody>
          <a:bodyPr/>
          <a:lstStyle/>
          <a:p>
            <a:r>
              <a:rPr lang="en-GB" sz="1200">
                <a:ea typeface="+mn-lt"/>
                <a:cs typeface="+mn-lt"/>
              </a:rPr>
              <a:t>Dec 16: The Help to Buy ISA scheme</a:t>
            </a:r>
            <a:endParaRPr lang="en-US" sz="1200"/>
          </a:p>
        </p:txBody>
      </p:sp>
      <p:sp>
        <p:nvSpPr>
          <p:cNvPr id="21" name="Text Placeholder 20">
            <a:extLst>
              <a:ext uri="{FF2B5EF4-FFF2-40B4-BE49-F238E27FC236}">
                <a16:creationId xmlns:a16="http://schemas.microsoft.com/office/drawing/2014/main" id="{55DA23ED-4241-F1E6-2536-F01329E9E629}"/>
              </a:ext>
            </a:extLst>
          </p:cNvPr>
          <p:cNvSpPr>
            <a:spLocks noGrp="1"/>
          </p:cNvSpPr>
          <p:nvPr>
            <p:ph type="body" sz="quarter" idx="30"/>
          </p:nvPr>
        </p:nvSpPr>
        <p:spPr/>
        <p:txBody>
          <a:bodyPr/>
          <a:lstStyle/>
          <a:p>
            <a:r>
              <a:rPr lang="en-GB" b="0">
                <a:ea typeface="+mj-lt"/>
                <a:cs typeface="+mj-lt"/>
              </a:rPr>
              <a:t>2018</a:t>
            </a:r>
            <a:endParaRPr lang="en-US"/>
          </a:p>
        </p:txBody>
      </p:sp>
      <p:sp>
        <p:nvSpPr>
          <p:cNvPr id="22" name="Text Placeholder 21">
            <a:extLst>
              <a:ext uri="{FF2B5EF4-FFF2-40B4-BE49-F238E27FC236}">
                <a16:creationId xmlns:a16="http://schemas.microsoft.com/office/drawing/2014/main" id="{573962B4-9A10-4BDE-6C46-A80CEF706309}"/>
              </a:ext>
            </a:extLst>
          </p:cNvPr>
          <p:cNvSpPr>
            <a:spLocks noGrp="1"/>
          </p:cNvSpPr>
          <p:nvPr>
            <p:ph type="body" sz="quarter" idx="31"/>
          </p:nvPr>
        </p:nvSpPr>
        <p:spPr>
          <a:xfrm>
            <a:off x="3701128" y="5620916"/>
            <a:ext cx="2401018" cy="437703"/>
          </a:xfrm>
        </p:spPr>
        <p:txBody>
          <a:bodyPr/>
          <a:lstStyle/>
          <a:p>
            <a:r>
              <a:rPr lang="en-GB" sz="1200">
                <a:cs typeface="Segoe UI"/>
              </a:rPr>
              <a:t>"First Homes" scheme in England</a:t>
            </a:r>
            <a:endParaRPr lang="en-GB" sz="1200"/>
          </a:p>
        </p:txBody>
      </p:sp>
      <p:sp>
        <p:nvSpPr>
          <p:cNvPr id="23" name="Text Placeholder 22">
            <a:extLst>
              <a:ext uri="{FF2B5EF4-FFF2-40B4-BE49-F238E27FC236}">
                <a16:creationId xmlns:a16="http://schemas.microsoft.com/office/drawing/2014/main" id="{D986AF16-CEEB-670B-9EBC-BBF536C1B42B}"/>
              </a:ext>
            </a:extLst>
          </p:cNvPr>
          <p:cNvSpPr>
            <a:spLocks noGrp="1"/>
          </p:cNvSpPr>
          <p:nvPr>
            <p:ph type="body" sz="quarter" idx="32"/>
          </p:nvPr>
        </p:nvSpPr>
        <p:spPr/>
        <p:txBody>
          <a:bodyPr/>
          <a:lstStyle/>
          <a:p>
            <a:r>
              <a:rPr lang="en-GB" b="0">
                <a:ea typeface="+mj-lt"/>
                <a:cs typeface="+mj-lt"/>
              </a:rPr>
              <a:t>2020</a:t>
            </a:r>
            <a:endParaRPr lang="en-US"/>
          </a:p>
        </p:txBody>
      </p:sp>
      <p:sp>
        <p:nvSpPr>
          <p:cNvPr id="24" name="Text Placeholder 23">
            <a:extLst>
              <a:ext uri="{FF2B5EF4-FFF2-40B4-BE49-F238E27FC236}">
                <a16:creationId xmlns:a16="http://schemas.microsoft.com/office/drawing/2014/main" id="{D08108EF-B0DA-05F6-8477-DA4610C72DB4}"/>
              </a:ext>
            </a:extLst>
          </p:cNvPr>
          <p:cNvSpPr>
            <a:spLocks noGrp="1"/>
          </p:cNvSpPr>
          <p:nvPr>
            <p:ph type="body" sz="quarter" idx="33"/>
          </p:nvPr>
        </p:nvSpPr>
        <p:spPr>
          <a:xfrm>
            <a:off x="6225402" y="5620914"/>
            <a:ext cx="2300377" cy="423326"/>
          </a:xfrm>
        </p:spPr>
        <p:txBody>
          <a:bodyPr/>
          <a:lstStyle/>
          <a:p>
            <a:r>
              <a:rPr lang="en-GB" sz="1200">
                <a:cs typeface="Segoe UI"/>
              </a:rPr>
              <a:t>Stamp duty holiday on properties up to £500,000</a:t>
            </a:r>
            <a:endParaRPr lang="en-GB" sz="1200"/>
          </a:p>
        </p:txBody>
      </p:sp>
      <p:sp>
        <p:nvSpPr>
          <p:cNvPr id="25" name="Text Placeholder 24">
            <a:extLst>
              <a:ext uri="{FF2B5EF4-FFF2-40B4-BE49-F238E27FC236}">
                <a16:creationId xmlns:a16="http://schemas.microsoft.com/office/drawing/2014/main" id="{9B7A1395-1225-2D33-9631-FD9B0C8B5304}"/>
              </a:ext>
            </a:extLst>
          </p:cNvPr>
          <p:cNvSpPr>
            <a:spLocks noGrp="1"/>
          </p:cNvSpPr>
          <p:nvPr>
            <p:ph type="body" sz="quarter" idx="34"/>
          </p:nvPr>
        </p:nvSpPr>
        <p:spPr/>
        <p:txBody>
          <a:bodyPr/>
          <a:lstStyle/>
          <a:p>
            <a:r>
              <a:rPr lang="en-GB" b="0">
                <a:ea typeface="+mj-lt"/>
                <a:cs typeface="+mj-lt"/>
              </a:rPr>
              <a:t>2021</a:t>
            </a:r>
            <a:endParaRPr lang="en-US"/>
          </a:p>
        </p:txBody>
      </p:sp>
      <p:sp>
        <p:nvSpPr>
          <p:cNvPr id="26" name="Text Placeholder 25">
            <a:extLst>
              <a:ext uri="{FF2B5EF4-FFF2-40B4-BE49-F238E27FC236}">
                <a16:creationId xmlns:a16="http://schemas.microsoft.com/office/drawing/2014/main" id="{D4CFFF38-14B9-AB9A-DC27-EF805863CF8F}"/>
              </a:ext>
            </a:extLst>
          </p:cNvPr>
          <p:cNvSpPr>
            <a:spLocks noGrp="1"/>
          </p:cNvSpPr>
          <p:nvPr>
            <p:ph type="body" sz="quarter" idx="35"/>
          </p:nvPr>
        </p:nvSpPr>
        <p:spPr>
          <a:xfrm>
            <a:off x="8519638" y="5620916"/>
            <a:ext cx="2990490" cy="667741"/>
          </a:xfrm>
        </p:spPr>
        <p:txBody>
          <a:bodyPr/>
          <a:lstStyle/>
          <a:p>
            <a:r>
              <a:rPr lang="en-GB" sz="1200" dirty="0">
                <a:cs typeface="Segoe UI"/>
              </a:rPr>
              <a:t>A new 95% mortgage guarantee scheme.</a:t>
            </a:r>
            <a:endParaRPr lang="en-US" sz="1200" dirty="0"/>
          </a:p>
          <a:p>
            <a:r>
              <a:rPr lang="en-GB" sz="1200" dirty="0">
                <a:cs typeface="Segoe UI"/>
              </a:rPr>
              <a:t>The Help to Buy Equity Loan scheme in England.</a:t>
            </a:r>
          </a:p>
        </p:txBody>
      </p:sp>
      <p:sp>
        <p:nvSpPr>
          <p:cNvPr id="28" name="Text Placeholder 27">
            <a:extLst>
              <a:ext uri="{FF2B5EF4-FFF2-40B4-BE49-F238E27FC236}">
                <a16:creationId xmlns:a16="http://schemas.microsoft.com/office/drawing/2014/main" id="{2A2153EA-0399-FF01-20EF-B2EBE67233BF}"/>
              </a:ext>
            </a:extLst>
          </p:cNvPr>
          <p:cNvSpPr>
            <a:spLocks noGrp="1"/>
          </p:cNvSpPr>
          <p:nvPr>
            <p:ph type="body" sz="quarter" idx="13"/>
          </p:nvPr>
        </p:nvSpPr>
        <p:spPr>
          <a:xfrm>
            <a:off x="1162477" y="3432912"/>
            <a:ext cx="2343509" cy="495212"/>
          </a:xfrm>
        </p:spPr>
        <p:txBody>
          <a:bodyPr/>
          <a:lstStyle/>
          <a:p>
            <a:r>
              <a:rPr lang="en-GB" sz="1200">
                <a:cs typeface="Segoe UI"/>
              </a:rPr>
              <a:t>Sept: Stamp Duty was increased to £175,000.</a:t>
            </a:r>
            <a:endParaRPr lang="en-GB" sz="1200"/>
          </a:p>
        </p:txBody>
      </p:sp>
      <p:pic>
        <p:nvPicPr>
          <p:cNvPr id="47" name="Picture Placeholder 46" descr="A group of people standing on stairs&#10;&#10;Description automatically generated">
            <a:extLst>
              <a:ext uri="{FF2B5EF4-FFF2-40B4-BE49-F238E27FC236}">
                <a16:creationId xmlns:a16="http://schemas.microsoft.com/office/drawing/2014/main" id="{AE656B64-C475-5F00-D26A-033CF94F0647}"/>
              </a:ext>
            </a:extLst>
          </p:cNvPr>
          <p:cNvPicPr>
            <a:picLocks noGrp="1" noChangeAspect="1"/>
          </p:cNvPicPr>
          <p:nvPr>
            <p:ph type="pic" sz="quarter" idx="24"/>
          </p:nvPr>
        </p:nvPicPr>
        <p:blipFill>
          <a:blip r:embed="rId15">
            <a:extLst>
              <a:ext uri="{837473B0-CC2E-450A-ABE3-18F120FF3D39}">
                <a1611:picAttrSrcUrl xmlns:a1611="http://schemas.microsoft.com/office/drawing/2016/11/main" r:id="rId16"/>
              </a:ext>
            </a:extLst>
          </a:blip>
          <a:srcRect l="13372" r="13372"/>
          <a:stretch/>
        </p:blipFill>
        <p:spPr/>
      </p:pic>
    </p:spTree>
    <p:extLst>
      <p:ext uri="{BB962C8B-B14F-4D97-AF65-F5344CB8AC3E}">
        <p14:creationId xmlns:p14="http://schemas.microsoft.com/office/powerpoint/2010/main" val="2527686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sz="4800" b="1" spc="600">
                <a:ln w="28575">
                  <a:noFill/>
                  <a:prstDash val="solid"/>
                </a:ln>
                <a:solidFill>
                  <a:schemeClr val="bg1"/>
                </a:solidFill>
                <a:latin typeface="Tw Cen MT" panose="020B0602020104020603" pitchFamily="34" charset="77"/>
              </a:rPr>
              <a:t>THANK YOU</a:t>
            </a:r>
            <a:endParaRPr lang="en-US"/>
          </a:p>
        </p:txBody>
      </p:sp>
      <p:sp>
        <p:nvSpPr>
          <p:cNvPr id="3" name="Text Placeholder 2">
            <a:extLst>
              <a:ext uri="{FF2B5EF4-FFF2-40B4-BE49-F238E27FC236}">
                <a16:creationId xmlns:a16="http://schemas.microsoft.com/office/drawing/2014/main" id="{55519D01-29BE-BE76-41C5-9D58AD8119DC}"/>
              </a:ext>
            </a:extLst>
          </p:cNvPr>
          <p:cNvSpPr>
            <a:spLocks noGrp="1"/>
          </p:cNvSpPr>
          <p:nvPr>
            <p:ph type="body" idx="1"/>
          </p:nvPr>
        </p:nvSpPr>
        <p:spPr/>
        <p:txBody>
          <a:bodyPr vert="horz" lIns="91440" tIns="45720" rIns="91440" bIns="45720" rtlCol="0" anchor="t">
            <a:noAutofit/>
          </a:bodyPr>
          <a:lstStyle/>
          <a:p>
            <a:pPr algn="l"/>
            <a:endParaRPr lang="en-US">
              <a:latin typeface="Segoe UI Light" panose="020B0502040204020203" pitchFamily="34" charset="0"/>
              <a:ea typeface="Calibri"/>
              <a:cs typeface="Segoe UI Light" panose="020B0502040204020203" pitchFamily="34" charset="0"/>
            </a:endParaRPr>
          </a:p>
          <a:p>
            <a:endParaRPr lang="en-US"/>
          </a:p>
        </p:txBody>
      </p:sp>
    </p:spTree>
    <p:extLst>
      <p:ext uri="{BB962C8B-B14F-4D97-AF65-F5344CB8AC3E}">
        <p14:creationId xmlns:p14="http://schemas.microsoft.com/office/powerpoint/2010/main" val="1877701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ctrTitle"/>
          </p:nvPr>
        </p:nvSpPr>
        <p:spPr/>
        <p:txBody>
          <a:bodyPr/>
          <a:lstStyle/>
          <a:p>
            <a:r>
              <a:rPr lang="en-US"/>
              <a:t>INTRODUCTION</a:t>
            </a:r>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1"/>
          </p:nvPr>
        </p:nvSpPr>
        <p:spPr/>
        <p:txBody>
          <a:bodyPr vert="horz" lIns="91440" tIns="45720" rIns="91440" bIns="45720" rtlCol="0" anchor="t">
            <a:noAutofit/>
          </a:bodyPr>
          <a:lstStyle/>
          <a:p>
            <a:r>
              <a:rPr lang="en-US" dirty="0">
                <a:cs typeface="Segoe UI"/>
              </a:rPr>
              <a:t>We investigated property trends and if market conditions effect the property market. We </a:t>
            </a:r>
            <a:r>
              <a:rPr lang="en-US" dirty="0" err="1">
                <a:cs typeface="Segoe UI"/>
              </a:rPr>
              <a:t>analysed</a:t>
            </a:r>
            <a:r>
              <a:rPr lang="en-US" dirty="0">
                <a:cs typeface="Segoe UI"/>
              </a:rPr>
              <a:t> the average prices of different property types and the sales volumes of new builds vs existing properties. Also, we examined the inflation and interest rates since 2007.</a:t>
            </a:r>
            <a:endParaRPr lang="en-US" dirty="0"/>
          </a:p>
          <a:p>
            <a:endParaRPr lang="en-US" dirty="0"/>
          </a:p>
        </p:txBody>
      </p:sp>
    </p:spTree>
    <p:extLst>
      <p:ext uri="{BB962C8B-B14F-4D97-AF65-F5344CB8AC3E}">
        <p14:creationId xmlns:p14="http://schemas.microsoft.com/office/powerpoint/2010/main" val="3380759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9A9ADF-9DEA-D6AC-E6D1-513B88E8ECE2}"/>
              </a:ext>
            </a:extLst>
          </p:cNvPr>
          <p:cNvSpPr txBox="1"/>
          <p:nvPr/>
        </p:nvSpPr>
        <p:spPr>
          <a:xfrm>
            <a:off x="669986" y="871268"/>
            <a:ext cx="1020504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dirty="0">
                <a:solidFill>
                  <a:srgbClr val="FFFFFF"/>
                </a:solidFill>
              </a:rPr>
              <a:t>References</a:t>
            </a:r>
          </a:p>
          <a:p>
            <a:endParaRPr lang="en-US" dirty="0">
              <a:solidFill>
                <a:srgbClr val="FFFFFF"/>
              </a:solidFill>
            </a:endParaRPr>
          </a:p>
          <a:p>
            <a:pPr marL="342900" indent="-342900">
              <a:buAutoNum type="arabicPeriod"/>
            </a:pPr>
            <a:r>
              <a:rPr lang="en-US" dirty="0">
                <a:solidFill>
                  <a:srgbClr val="FFFFFF"/>
                </a:solidFill>
                <a:hlinkClick r:id="rId2"/>
              </a:rPr>
              <a:t>https://www.sanctuary-homes.co.uk/sites/default/files/styles/3_by_2/public/quick_media/the-westcliffs-cgi-resized1.jpg?itok=JgTS-g9u&amp;c=2f757153de64582d29725940d23b3a43</a:t>
            </a:r>
            <a:r>
              <a:rPr lang="en-US" dirty="0">
                <a:solidFill>
                  <a:srgbClr val="FFFFFF"/>
                </a:solidFill>
              </a:rPr>
              <a:t> (Images)</a:t>
            </a:r>
          </a:p>
          <a:p>
            <a:pPr marL="342900" indent="-342900">
              <a:buAutoNum type="arabicPeriod" startAt="2"/>
            </a:pPr>
            <a:r>
              <a:rPr lang="en-US" dirty="0">
                <a:solidFill>
                  <a:srgbClr val="FFFFFF"/>
                </a:solidFill>
                <a:hlinkClick r:id="rId3"/>
              </a:rPr>
              <a:t>https://www.bankofengland.co.uk/boeapps/database/Bank-Rate.asp</a:t>
            </a:r>
            <a:r>
              <a:rPr lang="en-US" dirty="0">
                <a:solidFill>
                  <a:srgbClr val="FFFFFF"/>
                </a:solidFill>
              </a:rPr>
              <a:t> (Base Rate dataset)</a:t>
            </a:r>
          </a:p>
          <a:p>
            <a:r>
              <a:rPr lang="en-US" dirty="0">
                <a:solidFill>
                  <a:srgbClr val="FFFFFF"/>
                </a:solidFill>
              </a:rPr>
              <a:t>3.   </a:t>
            </a:r>
            <a:r>
              <a:rPr lang="en-GB" dirty="0">
                <a:effectLst/>
                <a:hlinkClick r:id="rId4" tooltip="https://www.ons.gov.uk/economy/inflationandpriceindices/timeseries/d7g7/mm23"/>
              </a:rPr>
              <a:t>https://www.ons.gov.uk/economy/inflationandpriceindices/timeseries/d7g7/mm23</a:t>
            </a:r>
            <a:r>
              <a:rPr lang="en-GB" dirty="0">
                <a:effectLst/>
              </a:rPr>
              <a:t> </a:t>
            </a:r>
            <a:r>
              <a:rPr lang="en-US" dirty="0">
                <a:solidFill>
                  <a:srgbClr val="FFFFFF"/>
                </a:solidFill>
              </a:rPr>
              <a:t>(CPIH dataset)</a:t>
            </a:r>
          </a:p>
          <a:p>
            <a:pPr marL="342900" indent="-342900">
              <a:buAutoNum type="arabicPeriod" startAt="4"/>
            </a:pPr>
            <a:r>
              <a:rPr lang="en-US" dirty="0">
                <a:solidFill>
                  <a:srgbClr val="FFFFFF"/>
                </a:solidFill>
                <a:hlinkClick r:id="rId5"/>
              </a:rPr>
              <a:t>https://www.gov.uk/government/statistical-data-sets/uk-house-price-index-data-downloads-june-2023</a:t>
            </a:r>
            <a:r>
              <a:rPr lang="en-US" dirty="0">
                <a:solidFill>
                  <a:srgbClr val="FFFFFF"/>
                </a:solidFill>
              </a:rPr>
              <a:t> (Average price by property type, Sales, Cash &amp; mortgage sales, New Build and existing resold property datasets)</a:t>
            </a:r>
          </a:p>
          <a:p>
            <a:pPr marL="342900" indent="-342900">
              <a:buAutoNum type="arabicPeriod" startAt="4"/>
            </a:pPr>
            <a:r>
              <a:rPr lang="en-GB" dirty="0">
                <a:solidFill>
                  <a:schemeClr val="bg1"/>
                </a:solidFill>
                <a:hlinkClick r:id="rId6"/>
              </a:rPr>
              <a:t>https://www.bankofengland.co.uk/statistics/mortgage-lenders-and-administrators/2023/2023-q2</a:t>
            </a:r>
            <a:r>
              <a:rPr lang="en-GB" dirty="0">
                <a:solidFill>
                  <a:schemeClr val="bg1"/>
                </a:solidFill>
              </a:rPr>
              <a:t> (BOE average mortgage rates </a:t>
            </a:r>
            <a:r>
              <a:rPr lang="en-US" dirty="0">
                <a:solidFill>
                  <a:srgbClr val="FFFFFF"/>
                </a:solidFill>
              </a:rPr>
              <a:t>dataset)</a:t>
            </a:r>
            <a:endParaRPr lang="en-US" dirty="0"/>
          </a:p>
        </p:txBody>
      </p:sp>
    </p:spTree>
    <p:extLst>
      <p:ext uri="{BB962C8B-B14F-4D97-AF65-F5344CB8AC3E}">
        <p14:creationId xmlns:p14="http://schemas.microsoft.com/office/powerpoint/2010/main" val="84309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9" name="Rectangle 988">
            <a:extLst>
              <a:ext uri="{FF2B5EF4-FFF2-40B4-BE49-F238E27FC236}">
                <a16:creationId xmlns:a16="http://schemas.microsoft.com/office/drawing/2014/main" id="{B441E39D-3C25-A8EC-BE85-760A353E7D29}"/>
              </a:ext>
            </a:extLst>
          </p:cNvPr>
          <p:cNvSpPr/>
          <p:nvPr/>
        </p:nvSpPr>
        <p:spPr>
          <a:xfrm>
            <a:off x="2932704" y="3430658"/>
            <a:ext cx="646981" cy="589471"/>
          </a:xfrm>
          <a:prstGeom prst="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a:xfrm>
            <a:off x="1371597" y="348865"/>
            <a:ext cx="10044023" cy="877729"/>
          </a:xfrm>
        </p:spPr>
        <p:txBody>
          <a:bodyPr anchor="ctr">
            <a:normAutofit/>
          </a:bodyPr>
          <a:lstStyle/>
          <a:p>
            <a:r>
              <a:rPr lang="en-US" b="1" spc="600">
                <a:ln w="28575">
                  <a:noFill/>
                  <a:prstDash val="solid"/>
                </a:ln>
                <a:solidFill>
                  <a:srgbClr val="FFFFFF"/>
                </a:solidFill>
                <a:latin typeface="Tw Cen MT" panose="020B0602020104020603" pitchFamily="34" charset="77"/>
              </a:rPr>
              <a:t>CONTENTS</a:t>
            </a:r>
            <a:endParaRPr lang="en-US">
              <a:solidFill>
                <a:srgbClr val="FFFFFF"/>
              </a:solidFill>
            </a:endParaRPr>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a:xfrm>
            <a:off x="11704320" y="6455664"/>
            <a:ext cx="448056" cy="365125"/>
          </a:xfrm>
        </p:spPr>
        <p:txBody>
          <a:bodyPr>
            <a:normAutofit/>
          </a:bodyPr>
          <a:lstStyle/>
          <a:p>
            <a:pPr>
              <a:spcAft>
                <a:spcPts val="600"/>
              </a:spcAft>
            </a:pPr>
            <a:fld id="{294A09A9-5501-47C1-A89A-A340965A2BE2}" type="slidenum">
              <a:rPr lang="en-US" sz="1100">
                <a:solidFill>
                  <a:schemeClr val="tx1">
                    <a:lumMod val="50000"/>
                    <a:lumOff val="50000"/>
                  </a:schemeClr>
                </a:solidFill>
              </a:rPr>
              <a:pPr>
                <a:spcAft>
                  <a:spcPts val="600"/>
                </a:spcAft>
              </a:pPr>
              <a:t>3</a:t>
            </a:fld>
            <a:endParaRPr lang="en-US" sz="1100">
              <a:solidFill>
                <a:schemeClr val="tx1">
                  <a:lumMod val="50000"/>
                  <a:lumOff val="50000"/>
                </a:schemeClr>
              </a:solidFill>
            </a:endParaRPr>
          </a:p>
        </p:txBody>
      </p:sp>
      <p:graphicFrame>
        <p:nvGraphicFramePr>
          <p:cNvPr id="7" name="Content Placeholder 2">
            <a:extLst>
              <a:ext uri="{FF2B5EF4-FFF2-40B4-BE49-F238E27FC236}">
                <a16:creationId xmlns:a16="http://schemas.microsoft.com/office/drawing/2014/main" id="{1606945E-AF15-485B-669E-152C51DFF939}"/>
              </a:ext>
            </a:extLst>
          </p:cNvPr>
          <p:cNvGraphicFramePr>
            <a:graphicFrameLocks noGrp="1"/>
          </p:cNvGraphicFramePr>
          <p:nvPr>
            <p:ph idx="1"/>
            <p:extLst>
              <p:ext uri="{D42A27DB-BD31-4B8C-83A1-F6EECF244321}">
                <p14:modId xmlns:p14="http://schemas.microsoft.com/office/powerpoint/2010/main" val="2118048341"/>
              </p:ext>
            </p:extLst>
          </p:nvPr>
        </p:nvGraphicFramePr>
        <p:xfrm>
          <a:off x="543414" y="1810655"/>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29" name="Graphic 928" descr="Mortgage with solid fill">
            <a:extLst>
              <a:ext uri="{FF2B5EF4-FFF2-40B4-BE49-F238E27FC236}">
                <a16:creationId xmlns:a16="http://schemas.microsoft.com/office/drawing/2014/main" id="{D5140555-EA58-0F73-79A2-A7177ACD37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16461" y="3115572"/>
            <a:ext cx="612475" cy="626852"/>
          </a:xfrm>
          <a:prstGeom prst="rect">
            <a:avLst/>
          </a:prstGeom>
        </p:spPr>
      </p:pic>
      <p:sp>
        <p:nvSpPr>
          <p:cNvPr id="1222" name="Rectangle 1221">
            <a:extLst>
              <a:ext uri="{FF2B5EF4-FFF2-40B4-BE49-F238E27FC236}">
                <a16:creationId xmlns:a16="http://schemas.microsoft.com/office/drawing/2014/main" id="{58639093-1B5D-DCC7-20D5-E3746C8E8175}"/>
              </a:ext>
            </a:extLst>
          </p:cNvPr>
          <p:cNvSpPr/>
          <p:nvPr/>
        </p:nvSpPr>
        <p:spPr>
          <a:xfrm>
            <a:off x="6609991" y="3108273"/>
            <a:ext cx="618226" cy="690113"/>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3" name="Rectangle 1262">
            <a:extLst>
              <a:ext uri="{FF2B5EF4-FFF2-40B4-BE49-F238E27FC236}">
                <a16:creationId xmlns:a16="http://schemas.microsoft.com/office/drawing/2014/main" id="{FF19C932-41F4-B765-034F-C45CA3BFE0F5}"/>
              </a:ext>
            </a:extLst>
          </p:cNvPr>
          <p:cNvSpPr/>
          <p:nvPr/>
        </p:nvSpPr>
        <p:spPr>
          <a:xfrm>
            <a:off x="8513884" y="3135922"/>
            <a:ext cx="632603" cy="632603"/>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4" name="Rectangle 1763">
            <a:extLst>
              <a:ext uri="{FF2B5EF4-FFF2-40B4-BE49-F238E27FC236}">
                <a16:creationId xmlns:a16="http://schemas.microsoft.com/office/drawing/2014/main" id="{32003720-828C-EB39-E054-353FE0E6D8FC}"/>
              </a:ext>
            </a:extLst>
          </p:cNvPr>
          <p:cNvSpPr/>
          <p:nvPr/>
        </p:nvSpPr>
        <p:spPr>
          <a:xfrm>
            <a:off x="2916114" y="3150576"/>
            <a:ext cx="603849" cy="589471"/>
          </a:xfrm>
          <a:prstGeom prst="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5" name="Rectangle 1764">
            <a:extLst>
              <a:ext uri="{FF2B5EF4-FFF2-40B4-BE49-F238E27FC236}">
                <a16:creationId xmlns:a16="http://schemas.microsoft.com/office/drawing/2014/main" id="{728235CE-22E5-0718-59FF-03808D046EFA}"/>
              </a:ext>
            </a:extLst>
          </p:cNvPr>
          <p:cNvSpPr/>
          <p:nvPr/>
        </p:nvSpPr>
        <p:spPr>
          <a:xfrm>
            <a:off x="10330961" y="3121269"/>
            <a:ext cx="690113" cy="661358"/>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64" name="Graphic 1263" descr="Upward trend with solid fill">
            <a:extLst>
              <a:ext uri="{FF2B5EF4-FFF2-40B4-BE49-F238E27FC236}">
                <a16:creationId xmlns:a16="http://schemas.microsoft.com/office/drawing/2014/main" id="{7A5C35D6-7778-DF70-EEBF-257E45482C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68951" y="3173083"/>
            <a:ext cx="554967" cy="554967"/>
          </a:xfrm>
          <a:prstGeom prst="rect">
            <a:avLst/>
          </a:prstGeom>
        </p:spPr>
      </p:pic>
      <p:pic>
        <p:nvPicPr>
          <p:cNvPr id="1224" name="Graphic 1223" descr="Mortgage with solid fill">
            <a:extLst>
              <a:ext uri="{FF2B5EF4-FFF2-40B4-BE49-F238E27FC236}">
                <a16:creationId xmlns:a16="http://schemas.microsoft.com/office/drawing/2014/main" id="{DD1D396B-7FC9-403B-8E83-B998147180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14272" y="3173081"/>
            <a:ext cx="554967" cy="554968"/>
          </a:xfrm>
          <a:prstGeom prst="rect">
            <a:avLst/>
          </a:prstGeom>
        </p:spPr>
      </p:pic>
      <p:pic>
        <p:nvPicPr>
          <p:cNvPr id="1937" name="Graphic 1936" descr="Building outline">
            <a:extLst>
              <a:ext uri="{FF2B5EF4-FFF2-40B4-BE49-F238E27FC236}">
                <a16:creationId xmlns:a16="http://schemas.microsoft.com/office/drawing/2014/main" id="{943EE586-9EC8-53AB-7530-DEC5C355D1D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45215" y="3173083"/>
            <a:ext cx="554967" cy="612476"/>
          </a:xfrm>
          <a:prstGeom prst="rect">
            <a:avLst/>
          </a:prstGeom>
        </p:spPr>
      </p:pic>
      <p:pic>
        <p:nvPicPr>
          <p:cNvPr id="1938" name="Graphic 1937" descr="Pie chart with solid fill">
            <a:extLst>
              <a:ext uri="{FF2B5EF4-FFF2-40B4-BE49-F238E27FC236}">
                <a16:creationId xmlns:a16="http://schemas.microsoft.com/office/drawing/2014/main" id="{0863FC68-766B-C221-89C7-4F800AAA0EF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92724" y="3115575"/>
            <a:ext cx="655608" cy="669985"/>
          </a:xfrm>
          <a:prstGeom prst="rect">
            <a:avLst/>
          </a:prstGeom>
        </p:spPr>
      </p:pic>
    </p:spTree>
    <p:extLst>
      <p:ext uri="{BB962C8B-B14F-4D97-AF65-F5344CB8AC3E}">
        <p14:creationId xmlns:p14="http://schemas.microsoft.com/office/powerpoint/2010/main" val="3548027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7310B5-D907-A977-7A9C-69F8BEB7BB3F}"/>
              </a:ext>
            </a:extLst>
          </p:cNvPr>
          <p:cNvSpPr>
            <a:spLocks noGrp="1"/>
          </p:cNvSpPr>
          <p:nvPr>
            <p:ph type="ctrTitle"/>
          </p:nvPr>
        </p:nvSpPr>
        <p:spPr>
          <a:xfrm>
            <a:off x="2026693" y="1030406"/>
            <a:ext cx="8147713" cy="3081242"/>
          </a:xfrm>
        </p:spPr>
        <p:txBody>
          <a:bodyPr anchor="ctr">
            <a:normAutofit/>
          </a:bodyPr>
          <a:lstStyle/>
          <a:p>
            <a:r>
              <a:rPr lang="en-US">
                <a:solidFill>
                  <a:srgbClr val="FFFFFF"/>
                </a:solidFill>
              </a:rPr>
              <a:t>Property Types</a:t>
            </a:r>
          </a:p>
        </p:txBody>
      </p:sp>
      <p:graphicFrame>
        <p:nvGraphicFramePr>
          <p:cNvPr id="798" name="Content Placeholder 2">
            <a:extLst>
              <a:ext uri="{FF2B5EF4-FFF2-40B4-BE49-F238E27FC236}">
                <a16:creationId xmlns:a16="http://schemas.microsoft.com/office/drawing/2014/main" id="{80045BEF-7CF2-BEC2-35FF-B533DAA4E70F}"/>
              </a:ext>
            </a:extLst>
          </p:cNvPr>
          <p:cNvGraphicFramePr>
            <a:graphicFrameLocks/>
          </p:cNvGraphicFramePr>
          <p:nvPr>
            <p:extLst>
              <p:ext uri="{D42A27DB-BD31-4B8C-83A1-F6EECF244321}">
                <p14:modId xmlns:p14="http://schemas.microsoft.com/office/powerpoint/2010/main" val="3849159831"/>
              </p:ext>
            </p:extLst>
          </p:nvPr>
        </p:nvGraphicFramePr>
        <p:xfrm>
          <a:off x="3174470" y="3435297"/>
          <a:ext cx="5622584" cy="2410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18" name="Rectangle 417">
            <a:extLst>
              <a:ext uri="{FF2B5EF4-FFF2-40B4-BE49-F238E27FC236}">
                <a16:creationId xmlns:a16="http://schemas.microsoft.com/office/drawing/2014/main" id="{310CA927-0306-5D5E-AB65-38B7301CC9A7}"/>
              </a:ext>
            </a:extLst>
          </p:cNvPr>
          <p:cNvSpPr/>
          <p:nvPr/>
        </p:nvSpPr>
        <p:spPr>
          <a:xfrm>
            <a:off x="7900634" y="3971468"/>
            <a:ext cx="546338" cy="546340"/>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72" name="Graphic 471" descr="House outline">
            <a:extLst>
              <a:ext uri="{FF2B5EF4-FFF2-40B4-BE49-F238E27FC236}">
                <a16:creationId xmlns:a16="http://schemas.microsoft.com/office/drawing/2014/main" id="{7765D13E-96B3-6942-BBEB-D7BBA44618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52912" y="4107609"/>
            <a:ext cx="382440" cy="425571"/>
          </a:xfrm>
          <a:prstGeom prst="rect">
            <a:avLst/>
          </a:prstGeom>
        </p:spPr>
      </p:pic>
      <p:pic>
        <p:nvPicPr>
          <p:cNvPr id="1387" name="Graphic 1386" descr="House outline">
            <a:extLst>
              <a:ext uri="{FF2B5EF4-FFF2-40B4-BE49-F238E27FC236}">
                <a16:creationId xmlns:a16="http://schemas.microsoft.com/office/drawing/2014/main" id="{D6660BCD-29FC-2DA1-B9BF-657008A9C0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11704" y="4107608"/>
            <a:ext cx="382440" cy="425571"/>
          </a:xfrm>
          <a:prstGeom prst="rect">
            <a:avLst/>
          </a:prstGeom>
        </p:spPr>
      </p:pic>
    </p:spTree>
    <p:extLst>
      <p:ext uri="{BB962C8B-B14F-4D97-AF65-F5344CB8AC3E}">
        <p14:creationId xmlns:p14="http://schemas.microsoft.com/office/powerpoint/2010/main" val="548476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D71B68DA-3D69-F044-DA3C-80DDB0F212CA}"/>
                  </a:ext>
                </a:extLst>
              </p:cNvPr>
              <p:cNvGraphicFramePr>
                <a:graphicFrameLocks noGrp="1"/>
              </p:cNvGraphicFramePr>
              <p:nvPr>
                <p:extLst>
                  <p:ext uri="{D42A27DB-BD31-4B8C-83A1-F6EECF244321}">
                    <p14:modId xmlns:p14="http://schemas.microsoft.com/office/powerpoint/2010/main" val="1205711114"/>
                  </p:ext>
                </p:extLst>
              </p:nvPr>
            </p:nvGraphicFramePr>
            <p:xfrm>
              <a:off x="769545" y="425513"/>
              <a:ext cx="10773623" cy="590285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Microsoft Power BI">
                <a:extLst>
                  <a:ext uri="{FF2B5EF4-FFF2-40B4-BE49-F238E27FC236}">
                    <a16:creationId xmlns:a16="http://schemas.microsoft.com/office/drawing/2014/main" id="{D71B68DA-3D69-F044-DA3C-80DDB0F212CA}"/>
                  </a:ext>
                </a:extLst>
              </p:cNvPr>
              <p:cNvPicPr>
                <a:picLocks noGrp="1" noRot="1" noChangeAspect="1" noMove="1" noResize="1" noEditPoints="1" noAdjustHandles="1" noChangeArrowheads="1" noChangeShapeType="1"/>
              </p:cNvPicPr>
              <p:nvPr/>
            </p:nvPicPr>
            <p:blipFill>
              <a:blip r:embed="rId3"/>
              <a:stretch>
                <a:fillRect/>
              </a:stretch>
            </p:blipFill>
            <p:spPr>
              <a:xfrm>
                <a:off x="769545" y="425513"/>
                <a:ext cx="10773623" cy="5902859"/>
              </a:xfrm>
              <a:prstGeom prst="rect">
                <a:avLst/>
              </a:prstGeom>
            </p:spPr>
          </p:pic>
        </mc:Fallback>
      </mc:AlternateContent>
    </p:spTree>
    <p:extLst>
      <p:ext uri="{BB962C8B-B14F-4D97-AF65-F5344CB8AC3E}">
        <p14:creationId xmlns:p14="http://schemas.microsoft.com/office/powerpoint/2010/main" val="962598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CF7E71D6-92B8-2EED-207E-9B9CBCD88B9E}"/>
                  </a:ext>
                </a:extLst>
              </p:cNvPr>
              <p:cNvGraphicFramePr>
                <a:graphicFrameLocks noGrp="1"/>
              </p:cNvGraphicFramePr>
              <p:nvPr/>
            </p:nvGraphicFramePr>
            <p:xfrm>
              <a:off x="1333877" y="572631"/>
              <a:ext cx="9524246" cy="571273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Microsoft Power BI">
                <a:extLst>
                  <a:ext uri="{FF2B5EF4-FFF2-40B4-BE49-F238E27FC236}">
                    <a16:creationId xmlns:a16="http://schemas.microsoft.com/office/drawing/2014/main" id="{CF7E71D6-92B8-2EED-207E-9B9CBCD88B9E}"/>
                  </a:ext>
                </a:extLst>
              </p:cNvPr>
              <p:cNvPicPr>
                <a:picLocks noGrp="1" noRot="1" noChangeAspect="1" noMove="1" noResize="1" noEditPoints="1" noAdjustHandles="1" noChangeArrowheads="1" noChangeShapeType="1"/>
              </p:cNvPicPr>
              <p:nvPr/>
            </p:nvPicPr>
            <p:blipFill>
              <a:blip r:embed="rId3"/>
              <a:stretch>
                <a:fillRect/>
              </a:stretch>
            </p:blipFill>
            <p:spPr>
              <a:xfrm>
                <a:off x="1333877" y="572631"/>
                <a:ext cx="9524246" cy="5712737"/>
              </a:xfrm>
              <a:prstGeom prst="rect">
                <a:avLst/>
              </a:prstGeom>
            </p:spPr>
          </p:pic>
        </mc:Fallback>
      </mc:AlternateContent>
    </p:spTree>
    <p:extLst>
      <p:ext uri="{BB962C8B-B14F-4D97-AF65-F5344CB8AC3E}">
        <p14:creationId xmlns:p14="http://schemas.microsoft.com/office/powerpoint/2010/main" val="4206585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Object 3">
                <a:extLst>
                  <a:ext uri="{FF2B5EF4-FFF2-40B4-BE49-F238E27FC236}">
                    <a16:creationId xmlns:a16="http://schemas.microsoft.com/office/drawing/2014/main" id="{C144B860-8A35-42F7-1DE5-844B603D2057}"/>
                  </a:ext>
                </a:extLst>
              </p:cNvPr>
              <p:cNvGraphicFramePr>
                <a:graphicFrameLocks noGrp="1"/>
              </p:cNvGraphicFramePr>
              <p:nvPr>
                <p:extLst>
                  <p:ext uri="{D42A27DB-BD31-4B8C-83A1-F6EECF244321}">
                    <p14:modId xmlns:p14="http://schemas.microsoft.com/office/powerpoint/2010/main" val="3557842878"/>
                  </p:ext>
                </p:extLst>
              </p:nvPr>
            </p:nvGraphicFramePr>
            <p:xfrm>
              <a:off x="1010220" y="855452"/>
              <a:ext cx="10563765" cy="5076055"/>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Object 3">
                <a:extLst>
                  <a:ext uri="{FF2B5EF4-FFF2-40B4-BE49-F238E27FC236}">
                    <a16:creationId xmlns:a16="http://schemas.microsoft.com/office/drawing/2014/main" id="{C144B860-8A35-42F7-1DE5-844B603D2057}"/>
                  </a:ext>
                </a:extLst>
              </p:cNvPr>
              <p:cNvPicPr>
                <a:picLocks noGrp="1" noRot="1" noChangeAspect="1" noMove="1" noResize="1" noEditPoints="1" noAdjustHandles="1" noChangeArrowheads="1" noChangeShapeType="1"/>
              </p:cNvPicPr>
              <p:nvPr/>
            </p:nvPicPr>
            <p:blipFill>
              <a:blip r:embed="rId3"/>
              <a:stretch>
                <a:fillRect/>
              </a:stretch>
            </p:blipFill>
            <p:spPr>
              <a:xfrm>
                <a:off x="1010220" y="855452"/>
                <a:ext cx="10563765" cy="5076055"/>
              </a:xfrm>
              <a:prstGeom prst="rect">
                <a:avLst/>
              </a:prstGeom>
            </p:spPr>
          </p:pic>
        </mc:Fallback>
      </mc:AlternateContent>
    </p:spTree>
    <p:extLst>
      <p:ext uri="{BB962C8B-B14F-4D97-AF65-F5344CB8AC3E}">
        <p14:creationId xmlns:p14="http://schemas.microsoft.com/office/powerpoint/2010/main" val="471945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055431-86D3-C87E-030C-BCD77C51FBBE}"/>
              </a:ext>
            </a:extLst>
          </p:cNvPr>
          <p:cNvSpPr>
            <a:spLocks noGrp="1"/>
          </p:cNvSpPr>
          <p:nvPr>
            <p:ph type="sldNum" sz="quarter" idx="12"/>
          </p:nvPr>
        </p:nvSpPr>
        <p:spPr/>
        <p:txBody>
          <a:bodyPr/>
          <a:lstStyle/>
          <a:p>
            <a:fld id="{294A09A9-5501-47C1-A89A-A340965A2BE2}" type="slidenum">
              <a:rPr lang="en-US" smtClean="0"/>
              <a:pPr/>
              <a:t>8</a:t>
            </a:fld>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8" name="Add-in 7" title="Microsoft Power BI">
                <a:extLst>
                  <a:ext uri="{FF2B5EF4-FFF2-40B4-BE49-F238E27FC236}">
                    <a16:creationId xmlns:a16="http://schemas.microsoft.com/office/drawing/2014/main" id="{6329CB0B-3820-0FFD-CF34-164DE0B3894E}"/>
                  </a:ext>
                </a:extLst>
              </p:cNvPr>
              <p:cNvGraphicFramePr>
                <a:graphicFrameLocks noGrp="1"/>
              </p:cNvGraphicFramePr>
              <p:nvPr/>
            </p:nvGraphicFramePr>
            <p:xfrm>
              <a:off x="1333877" y="572631"/>
              <a:ext cx="9524246" cy="571273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8" name="Add-in 7" title="Microsoft Power BI">
                <a:extLst>
                  <a:ext uri="{FF2B5EF4-FFF2-40B4-BE49-F238E27FC236}">
                    <a16:creationId xmlns:a16="http://schemas.microsoft.com/office/drawing/2014/main" id="{6329CB0B-3820-0FFD-CF34-164DE0B3894E}"/>
                  </a:ext>
                </a:extLst>
              </p:cNvPr>
              <p:cNvPicPr>
                <a:picLocks noGrp="1" noRot="1" noChangeAspect="1" noMove="1" noResize="1" noEditPoints="1" noAdjustHandles="1" noChangeArrowheads="1" noChangeShapeType="1"/>
              </p:cNvPicPr>
              <p:nvPr/>
            </p:nvPicPr>
            <p:blipFill>
              <a:blip r:embed="rId3"/>
              <a:stretch>
                <a:fillRect/>
              </a:stretch>
            </p:blipFill>
            <p:spPr>
              <a:xfrm>
                <a:off x="1333877" y="572631"/>
                <a:ext cx="9524246" cy="5712737"/>
              </a:xfrm>
              <a:prstGeom prst="rect">
                <a:avLst/>
              </a:prstGeom>
            </p:spPr>
          </p:pic>
        </mc:Fallback>
      </mc:AlternateContent>
    </p:spTree>
    <p:extLst>
      <p:ext uri="{BB962C8B-B14F-4D97-AF65-F5344CB8AC3E}">
        <p14:creationId xmlns:p14="http://schemas.microsoft.com/office/powerpoint/2010/main" val="3905248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7E734232-46A8-4884-9A59-B7E3BA4BC3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A building with a car parked in front of it&#10;&#10;Description automatically generated">
            <a:extLst>
              <a:ext uri="{FF2B5EF4-FFF2-40B4-BE49-F238E27FC236}">
                <a16:creationId xmlns:a16="http://schemas.microsoft.com/office/drawing/2014/main" id="{5F7168A0-D090-B6A3-9C77-1B7BECA54E6A}"/>
              </a:ext>
            </a:extLst>
          </p:cNvPr>
          <p:cNvPicPr>
            <a:picLocks noChangeAspect="1"/>
          </p:cNvPicPr>
          <p:nvPr/>
        </p:nvPicPr>
        <p:blipFill rotWithShape="1">
          <a:blip r:embed="rId2"/>
          <a:srcRect l="16394" r="32471"/>
          <a:stretch/>
        </p:blipFill>
        <p:spPr>
          <a:xfrm>
            <a:off x="1" y="1"/>
            <a:ext cx="4038603" cy="5271924"/>
          </a:xfrm>
          <a:prstGeom prst="rect">
            <a:avLst/>
          </a:prstGeom>
        </p:spPr>
      </p:pic>
      <p:pic>
        <p:nvPicPr>
          <p:cNvPr id="48" name="Picture 47" descr="A house with a brick wall and a brick driveway&#10;&#10;Description automatically generated">
            <a:extLst>
              <a:ext uri="{FF2B5EF4-FFF2-40B4-BE49-F238E27FC236}">
                <a16:creationId xmlns:a16="http://schemas.microsoft.com/office/drawing/2014/main" id="{989CC056-C8D3-C8A3-2A58-462BBBE0CEFC}"/>
              </a:ext>
            </a:extLst>
          </p:cNvPr>
          <p:cNvPicPr>
            <a:picLocks noChangeAspect="1"/>
          </p:cNvPicPr>
          <p:nvPr/>
        </p:nvPicPr>
        <p:blipFill rotWithShape="1">
          <a:blip r:embed="rId3"/>
          <a:srcRect l="12905" r="29098"/>
          <a:stretch/>
        </p:blipFill>
        <p:spPr>
          <a:xfrm>
            <a:off x="4038600" y="1"/>
            <a:ext cx="4076700" cy="5271924"/>
          </a:xfrm>
          <a:prstGeom prst="rect">
            <a:avLst/>
          </a:prstGeom>
        </p:spPr>
      </p:pic>
      <p:pic>
        <p:nvPicPr>
          <p:cNvPr id="47" name="Picture 46" descr="A building with flowers in front of it&#10;&#10;Description automatically generated">
            <a:extLst>
              <a:ext uri="{FF2B5EF4-FFF2-40B4-BE49-F238E27FC236}">
                <a16:creationId xmlns:a16="http://schemas.microsoft.com/office/drawing/2014/main" id="{7C6B843B-638A-6F62-53B4-2640CDF293A2}"/>
              </a:ext>
            </a:extLst>
          </p:cNvPr>
          <p:cNvPicPr>
            <a:picLocks noChangeAspect="1"/>
          </p:cNvPicPr>
          <p:nvPr/>
        </p:nvPicPr>
        <p:blipFill rotWithShape="1">
          <a:blip r:embed="rId4"/>
          <a:srcRect l="18703" r="7062"/>
          <a:stretch/>
        </p:blipFill>
        <p:spPr>
          <a:xfrm>
            <a:off x="8115292" y="1"/>
            <a:ext cx="4076700" cy="5271924"/>
          </a:xfrm>
          <a:prstGeom prst="rect">
            <a:avLst/>
          </a:prstGeom>
        </p:spPr>
      </p:pic>
      <p:sp>
        <p:nvSpPr>
          <p:cNvPr id="55" name="Rectangle 54">
            <a:extLst>
              <a:ext uri="{FF2B5EF4-FFF2-40B4-BE49-F238E27FC236}">
                <a16:creationId xmlns:a16="http://schemas.microsoft.com/office/drawing/2014/main" id="{D346B8D2-3218-41A5-B817-9ABFB108C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60724"/>
            <a:ext cx="12191998" cy="1595775"/>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1E014CA-4279-4E70-AC56-0BBEBF92C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2225"/>
            <a:ext cx="8115300" cy="1594275"/>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8B3DCF8-9D1E-4907-B1EC-98D11BC16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6" y="5262226"/>
            <a:ext cx="12196636" cy="1594274"/>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8D6B9EF-FF47-487C-8B82-F9F2B9A54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6" y="5262224"/>
            <a:ext cx="4076697" cy="1594275"/>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5717D090-7948-433A-AED2-EA1A98E6F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291050" y="-40689"/>
            <a:ext cx="1594274" cy="12192000"/>
          </a:xfrm>
          <a:prstGeom prst="rect">
            <a:avLst/>
          </a:prstGeom>
          <a:gradFill>
            <a:gsLst>
              <a:gs pos="16000">
                <a:schemeClr val="accent1">
                  <a:alpha val="0"/>
                </a:schemeClr>
              </a:gs>
              <a:gs pos="99000">
                <a:srgbClr val="000000">
                  <a:alpha val="70000"/>
                </a:srgb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618C3E8-8260-4E23-8BA1-C2C3E80BE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 y="5282206"/>
            <a:ext cx="12192264" cy="1153314"/>
          </a:xfrm>
          <a:prstGeom prst="rect">
            <a:avLst/>
          </a:prstGeom>
          <a:gradFill>
            <a:gsLst>
              <a:gs pos="28000">
                <a:schemeClr val="accent1">
                  <a:lumMod val="75000"/>
                  <a:alpha val="11000"/>
                </a:schemeClr>
              </a:gs>
              <a:gs pos="100000">
                <a:schemeClr val="accent1">
                  <a:alpha val="26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7310B5-D907-A977-7A9C-69F8BEB7BB3F}"/>
              </a:ext>
            </a:extLst>
          </p:cNvPr>
          <p:cNvSpPr>
            <a:spLocks noGrp="1"/>
          </p:cNvSpPr>
          <p:nvPr>
            <p:ph type="ctrTitle"/>
          </p:nvPr>
        </p:nvSpPr>
        <p:spPr>
          <a:xfrm>
            <a:off x="699713" y="5588000"/>
            <a:ext cx="8894484" cy="863081"/>
          </a:xfrm>
        </p:spPr>
        <p:txBody>
          <a:bodyPr anchor="ctr">
            <a:normAutofit/>
          </a:bodyPr>
          <a:lstStyle/>
          <a:p>
            <a:pPr algn="l"/>
            <a:r>
              <a:rPr lang="en-US" sz="2800">
                <a:solidFill>
                  <a:srgbClr val="FFFFFF"/>
                </a:solidFill>
              </a:rPr>
              <a:t>NEW BUILDS VS EXISTING PROPERTIES</a:t>
            </a:r>
          </a:p>
        </p:txBody>
      </p:sp>
    </p:spTree>
    <p:extLst>
      <p:ext uri="{BB962C8B-B14F-4D97-AF65-F5344CB8AC3E}">
        <p14:creationId xmlns:p14="http://schemas.microsoft.com/office/powerpoint/2010/main" val="1500152106"/>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1.png"/></Relationships>
</file>

<file path=ppt/webextensions/_rels/webextension10.xml.rels><?xml version="1.0" encoding="UTF-8" standalone="yes"?>
<Relationships xmlns="http://schemas.openxmlformats.org/package/2006/relationships"><Relationship Id="rId1" Type="http://schemas.openxmlformats.org/officeDocument/2006/relationships/image" Target="../media/image34.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2.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3.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4.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28.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29.png"/></Relationships>
</file>

<file path=ppt/webextensions/_rels/webextension7.xml.rels><?xml version="1.0" encoding="UTF-8" standalone="yes"?>
<Relationships xmlns="http://schemas.openxmlformats.org/package/2006/relationships"><Relationship Id="rId1" Type="http://schemas.openxmlformats.org/officeDocument/2006/relationships/image" Target="../media/image31.png"/></Relationships>
</file>

<file path=ppt/webextensions/_rels/webextension8.xml.rels><?xml version="1.0" encoding="UTF-8" standalone="yes"?>
<Relationships xmlns="http://schemas.openxmlformats.org/package/2006/relationships"><Relationship Id="rId1" Type="http://schemas.openxmlformats.org/officeDocument/2006/relationships/image" Target="../media/image32.png"/></Relationships>
</file>

<file path=ppt/webextensions/_rels/webextension9.xml.rels><?xml version="1.0" encoding="UTF-8" standalone="yes"?>
<Relationships xmlns="http://schemas.openxmlformats.org/package/2006/relationships"><Relationship Id="rId1" Type="http://schemas.openxmlformats.org/officeDocument/2006/relationships/image" Target="../media/image33.png"/></Relationships>
</file>

<file path=ppt/webextensions/webextension1.xml><?xml version="1.0" encoding="utf-8"?>
<we:webextension xmlns:we="http://schemas.microsoft.com/office/webextensions/webextension/2010/11" id="{223E0706-08AA-4F9F-A71A-5E89F9D20261}">
  <we:reference id="wa200003233" version="2.0.0.3" store="en-US" storeType="OMEX"/>
  <we:alternateReferences>
    <we:reference id="WA200003233" version="2.0.0.3" store="WA200003233" storeType="OMEX"/>
  </we:alternateReferences>
  <we:properties>
    <we:property name="pptInsertionSessionID" value="&quot;E78DDDAD-E82B-458D-B07F-49463CE36F9B&quot;"/>
    <we:property name="reportUrl" value="&quot;/links/6ehnVnpOTx?ctid=d8b7f5ba-759e-4e7d-96ec-db8181a08c42&amp;pbi_source=linkShare&quot;"/>
    <we:property name="reportName" value="&quot;Seerat BI&quot;"/>
    <we:property name="reportState" value="&quot;CONNECTED&quot;"/>
    <we:property name="embedUrl" value="&quot;/reportEmbed?reportId=c152c03c-20e7-4236-a93e-29a932513746&amp;config=eyJjbHVzdGVyVXJsIjoiaHR0cHM6Ly9XQUJJLVVLLVNPVVRILXJlZGlyZWN0LmFuYWx5c2lzLndpbmRvd3MubmV0IiwiZW1iZWRGZWF0dXJlcyI6eyJ1c2FnZU1ldHJpY3NWTmV4dCI6dHJ1ZX19&amp;disableSensitivityBanner=true&quot;"/>
    <we:property name="pageDisplayName" value="&quot;Property Price&quot;"/>
    <we:property name="datasetId" value="&quot;37e8c6d2-ac8a-4491-8e31-ec1cf25402fc&quot;"/>
    <we:property name="backgroundColor" value="&quot;#FFFFFF&quot;"/>
    <we:property name="bookmark" value="&quot;H4sIAAAAAAAAA91W32vbMBD+V4Ze+uIM2WmSum9tmsBgG6EpLWOUcJYujlrFMrLcJQv533eSnfXHtqyjUFj9YKzT6fR9d/J92jCpqlLD+jMskR2zU2Nul2Bv38UsYsVjW8wTniWDLOnzLE5lJiH2XqZ0yhQVO94wBzZHd6mqGrQPSMav1xEDrSeQ+9EcdIURK9FWpgCtvmPjTFPO1riNGK5KbSz4kFMHDn3YO3KnMUGJ33dpRxBO3eEUhWus51ga69qxnAuRDDgfIM96/TjmcSJoTdXMBph/9/ebBmBDUzhQBQHwtuRo0MVBV2T9NOM8O4zp7e1zpV3rkq1Hq9IS780ufeMwmSS83+vT4m7K017/EFN+SLDcuvQ+Q2KaG6sEaDI24Xy0yx3zJGJja5Yhblsqz2pUOOXWIUC16HwiVjklujMFTdmO2EWIzrdUg6sFWgzLiZJUTeY27EN4e8hYVU1+gouul09m/GhqaivwHOf3gwBkS4WbWENlDWDOMacFs4Bz6ze/BF2Hw0CxPyriRjQ9O28m/4NRkWso5EHw/oPPlee012MqjPsZ5npLr+Y8PSDwLGJ7k7qXasQW5tvQIlVTsuN4G212BT6Rd1AIsr4M0Qn9Ch5LSUcFq84OSCcU+gm0Lwj2F0z8OZhO8txiDrszMnolwGfoQCxQztpFs4lfFLzGddH+7PH/xGiKSzV7e7Qu0FoQb4nRWIP7Vza+u1SKOlerYfei0bRdJnRdUZdC2eAeLsA6r5fZDSmPFwsKYKxEe7oOXfdM2Z2kxdGrUW/bhG/Tja7S3M0DsWylaf18YXgJDN+2I5ZCTwBPEik5SH7E05RuGhR5b7odrlxmVo8zHJ6HFrZEuqP4D1O7qqRjPIGiEcayQaMw+NG5JC3xpQ7fQY5/ozrhRsPCNh779gf0WR8TUQkAAA==&quot;"/>
    <we:property name="initialStateBookmark" value="&quot;H4sIAAAAAAAAA91WUW/aMBD+K5Nf+hImJxRo+kYpSFPXFkFFNU0VcpIjuDVx5DgdDOW/784Ja9dttFOlSisPET7fnb/vzrkvW5bIIldicyFWwI7ZidZ3K2HuPvjMY1lju7w8O+9PzuYX/fMhmnVupc4KdrxlVpgU7EwWpVCUAY1fbzwmlBqLlFYLoQrwWA6m0JlQ8jvUzrhlTQmVx2CdK20EpZxaYYHS3qM7rvFs/2MbTxSxlfcwhdjW1gnk2thmnSziOOhx3gMedbq+z/0gxpii3nUwn/enQx2wgc6skBkCIFtw1GtDrx1H3TDiPDr08Un2hVS2cYk2w3VukPd2V6+R2wwC3u10Mbgd8rDTPYSQHyIsu8nJZ4BMU21kLBQa63SUbbZjHnhsZPTK5W16Q6yGmZV24xIUy9Y5skqx0K2pUFhtj1257LzCHlwvwYALR0qJrCu3ZZ/ckyBDUdT1cS6qXD3ZodVUlyaGCSweFg5IhY0bG41tdWAmkGLA3OGs6PCZUKW7DJj7s0RuSJPYkRn9D4ZZqkSWHDjvv/hcE6e9HtNY259pbip81PfpEYEXEdtb1L1UPbbU3wYGsJsJO/Yrb7trcD+5F1mM1tch6uOrQFhyvCpQtHZAWq7RT6B9AWF+w8RfgqmfpgZSsbsjwzcCfApWxEtI5k3QfExBzmtUZs3L7v9PjKawkvP3R+sKjBHxe2I0UsL+KxuaLoXEydVo2INo1GOXxaoscEpBUuMeLIWxpJfRLSoPiQUm0CYBc7JxU/dUmp2k+d6bUW/GBI3pWldx7/aRWDbStHm5MLwGBo1tj4WiEwseBEnCRcKPeBj6PmXeW24Laxvp9a8Vdr/HFrYC/EahP7q0RY7XeCyyWhjzGo0E54f3ErWEWu3+Ozn+g+q4LxrmDkE0MlLwTAB95zAHi7hWPwDWLQfjcgkAAA==&quot;"/>
    <we:property name="isFiltersActionButtonVisible" value="true"/>
    <we:property name="reportEmbeddedTime" value="&quot;2023-09-26T11:24:18.937Z&quot;"/>
    <we:property name="creatorTenantId" value="&quot;d8b7f5ba-759e-4e7d-96ec-db8181a08c42&quot;"/>
    <we:property name="creatorUserId" value="&quot;10032002BF993C35&quot;"/>
    <we:property name="creatorSessionId" value="&quot;98cbb4f1-f502-4632-a883-b0a6f4d728b9&quot;"/>
  </we:properties>
  <we:bindings/>
  <we:snapshot xmlns:r="http://schemas.openxmlformats.org/officeDocument/2006/relationships" r:embed="rId1"/>
</we:webextension>
</file>

<file path=ppt/webextensions/webextension10.xml><?xml version="1.0" encoding="utf-8"?>
<we:webextension xmlns:we="http://schemas.microsoft.com/office/webextensions/webextension/2010/11" id="{DC9BFAA5-394A-433C-8AAC-A12CCE09D50B}">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8VWbU/bMBD+K5GlSZsUTUlIm5Rv0IFWiW0dRUzThKZr4qYB145sp9BV/e+7c9KVMUbQXqAfovqeJ/fuu6xZXppKwOo9LDjbZ4dKXS1AX3kh85n8WRb3BzCI8l4EWRqHvQzSJEOWqmyppGH7a2ZBF9yel6YGQQpR+OXCZyDEGAo6zUAY7rOKa6MkiPIbb8gIWV3zjc/4TSWUBlI5sWA5qV0iHc/oSvh6Dy1CZssln/DMNtJTXilt23OaZvmMx0EvT5Kgx/M86cf4jmlQ52Y3n4w6x4ZKWiglOkCyNOjnCQ/jMAnol4RhHJB8VgrbUqaro5tKY9zrbfqOHdjnvXiaJmk22BtEPbTH4wTdsquKOEOMtFC6zECgsFFH2s63kUc+O9Zq4fS2pVog80ja0q7w8A4DKjDH3kjiq9xY75SS57MzZyDYYBk+zRFxGjCqvGySt2Yj9ySvuTFNihxF1Is7CJ0mqtYZP+Wz3cH5ssHajbXCyjp/PnPQKEOr5yBq1wio9KRE5zBEiozESIyCcO/EMX+Lxx14rwPvd+BJB5524IOH8SjowMMOPOrAu/LXvH+xwUdzwW6V81Fl7uqy+2vvs7m6HmqOjJw60F9vu/0gX4LMUHrXm4Oi0LyAbWce/YWrQzBzb2m8Hy5PQHDje5QP74O8Bp2bu46fKQviqyM66LiW7YgJnzucx2X+ACclke5ney9fvPoncf0P1z/WoGnoPXeih6PxW+8MpuIXDx0ykjPh7OyCeDCbdONMKQvRLrrdZmkGMxO4XIZzjJ026fQSdxKtEXxL6Zzrw5Ubxm9KvV12of8EfdTeYEr9U5ve9QEtj2bTI3x5a323y3L1+D31hwPsf0dII5myfKvwbMHxE4r+qNqaCjI+Btks7apRUXLHwwsAMqcmc//d18I94999cDFnxln7DgiLduPwCQAA&quot;"/>
    <we:property name="creatorSessionId" value="&quot;72703b59-cc3a-4d5e-987e-853ac0eb42f3&quot;"/>
    <we:property name="creatorTenantId" value="&quot;d8b7f5ba-759e-4e7d-96ec-db8181a08c42&quot;"/>
    <we:property name="creatorUserId" value="&quot;10032002BF993C35&quot;"/>
    <we:property name="datasetId" value="&quot;635d1986-9e71-4ee4-9fdf-eded9e8bd0bf&quot;"/>
    <we:property name="embedUrl" value="&quot;/reportEmbed?reportId=afabd7a7-9e32-4f6e-827a-9f5fcd88b97f&amp;config=eyJjbHVzdGVyVXJsIjoiaHR0cHM6Ly9XQUJJLVVLLVNPVVRILXJlZGlyZWN0LmFuYWx5c2lzLndpbmRvd3MubmV0IiwiZW1iZWRGZWF0dXJlcyI6eyJ1c2FnZU1ldHJpY3NWTmV4dCI6dHJ1ZX19&amp;disableSensitivityBanner=true&quot;"/>
    <we:property name="initialStateBookmark" value="&quot;H4sIAAAAAAAAA8VWbW/aMBD+K5GlSZsUTQkFAv1GGdVQ3xhUnaapqkxyBLcmjmyHliH+++6cMKqua6ptbfkQ4XvO5+defOc1S4TJJV+d8gWwfXag1M2C6xsvZD7LKtnZ2dFJb3x0ddo7GaBY5VaozLD9NbNcp2AvhCm4JAso/H7pMy7liKe0mnFpwGc5aKMyLsUPKJURsrqAjc/gLpdKczI5sdwCmV2iOq7x7PDjHp7IYyuWMIHYltIx5Erbat3pxMkMmkEriaKgBUkStZu4x5Soo1mvT4c6Yn2VWS4yJECyTtBOIgibYRTQLwrDZkDymZC2UpmuBne5Rr/X23gdOrANrea0E3Xi7l630cLzoBkhLbvKSaePnqZKi5hLFJbmyNrF1vOGzw61Wji7VW4WqDnIrLArXJygQynG2BtmuBWM9cYUPJ+duwOCDabh6xwRZwG9SkQZvDUbui+xBmPKEDkVWSweILSaqELHMIbZbuG4bDB3I60ws47PN+AaZXjqBZeFKwQ0eiyQHLpInpEYFRtBuHfsNP+IN2vwVg3ersGjGrxTg3efxhtBDR7W4I0avC5+5f7LDX7KC3Yvnc9Kc12VPZ57n83VbV8DaiRUgf56W+29ZMmzGKUP2fTSVEPKt5U5+AeqfW7m3tJ4vyhPuATjexQP7yy75ToxD4mfK8vllVN00GGRVS0mfGt3nhf5HnZKUnpc23v/7sN/8eslqH8puKam99aB7g9Hn71zPpW/MXTIMJtJd87OiSejSTfOiCyV1aDbTZayMTOJw6U/R99pkk6vcSbRGMFdSiegD1auGX8SejvsQv8V6qi6wRT61z56Vwc0PMpJj/D1vfFdDcvV8+fUXzawl/aQWjJF+V7i2QLwCUV/VGFNzmMY8awc2nlpQoDTwwvAs4SKzP13r4VH2r97cLlUUtkJKuunN9AzjDlajt1PRggTsREKAAA=&quot;"/>
    <we:property name="isFiltersActionButtonVisible" value="true"/>
    <we:property name="pageDisplayName" value="&quot;Sales vs Mortgage vs Inflation&quot;"/>
    <we:property name="pptInsertionSessionID" value="&quot;3B6FA30E-8715-488B-9D95-339AA0BDE2D5&quot;"/>
    <we:property name="reportEmbeddedTime" value="&quot;2023-09-25T17:12:30.634Z&quot;"/>
    <we:property name="reportName" value="&quot;PBI Analysis - David - WIP&quot;"/>
    <we:property name="reportState" value="&quot;CONNECTED&quot;"/>
    <we:property name="reportUrl" value="&quot;/links/ZrDlq9Daz9?ctid=d8b7f5ba-759e-4e7d-96ec-db8181a08c42&amp;pbi_source=linkShare&amp;bookmarkGuid=6dd45955-66ad-424f-aea4-488ba9993046&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0B11E102-A39A-413F-B79C-6861FC0AC41E}">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91WXW/aMBT9K8gvfYmmJIU04Q0ofZomVlClqULoklyCWxNHtkObofz3XTuwDomtUiU6tW/x/T4nN8fZsYzrUkD9DTbI+mwo5eMG1GMnYB4rjm3BcpWEGEMchGHX7/pJ4EcUJUvDZaFZf8cMqBzNHdcVCFuQjPdsmYThKr6iBAgxWKZRhhGbewyEmEBuY1YgNHqsRKVlAYL/xLYEuYyqsPEYPpdCKrCNpgYM2mZbCqczDRh8uaQ5IDV8i1NMTWu9xVIqsz8v4+CqG6XxpZ+GaRbhMsgSytGt1w3/erxt6gYbycIAL2gAazsJkOwrLswhpB4/l4rYII7q0pI6yLZQpJgxB06hbrHs2EiKauOexkf2qaxUire4cq7CcFNTmYniKerOVncmShKBpu7MbIOGSDtYKOwHgnK2tXwaKSQGM9b3G+8/jfO9AkXUvG2iQZ4rzMHsj+Pzj3sjwCwGtG+0rguX4yJuqmK/a8EHATJDpYBG+RRgprjhi2s0kK4/CaK3gpmTRfMiF3vdfBGqWYtRkFaN1vTNWblePpDEWVWiLKkyVMPaCdM1VwftDLz3gLsXJfsu3r33iwI188PVQe6HP+6DEdGbS9WSc1ZVPjvGuWWZ+TFEfpCEvp/0kqyX9vy49zHuqVcXXAsqr462m22QfkbsQwYGHKSybcSx9cvMudEh3rGvnFhoa9+BqGzZiyGaJ8Tiwu6Jo/Evu+IS9Nk3Ze7GaE7DlJXRJan7BAo8AZdgQpFZPv8J2f2L/YbbNL8Al27FBCEKAAA=&quot;"/>
    <we:property name="creatorSessionId" value="&quot;755b0455-c6d1-4c02-80b4-283268d67335&quot;"/>
    <we:property name="creatorTenantId" value="&quot;d8b7f5ba-759e-4e7d-96ec-db8181a08c42&quot;"/>
    <we:property name="creatorUserId" value="&quot;10032002BF993C35&quot;"/>
    <we:property name="datasetId" value="&quot;635d1986-9e71-4ee4-9fdf-eded9e8bd0bf&quot;"/>
    <we:property name="embedUrl" value="&quot;/reportEmbed?reportId=afabd7a7-9e32-4f6e-827a-9f5fcd88b97f&amp;config=eyJjbHVzdGVyVXJsIjoiaHR0cHM6Ly9XQUJJLVVLLVNPVVRILXJlZGlyZWN0LmFuYWx5c2lzLndpbmRvd3MubmV0IiwiZW1iZWRGZWF0dXJlcyI6eyJ1c2FnZU1ldHJpY3NWTmV4dCI6dHJ1ZX19&amp;disableSensitivityBanner=true&quot;"/>
    <we:property name="initialStateBookmark" value="&quot;H4sIAAAAAAAAA91WUW/aMBD+K8gvfYmmhBYKvAGlL11bBqjSNCF0SY7g1tiR7dAylP++sxPWVeqGVIlO7Vt8d76778v5s3cs5SYXsL2BNbIeGyj1sAb90IhYwGRtu729uu5PrhY3/esRmVVuuZKG9XbMgs7Q3nFTgHAZyPhjHjAQYgyZWy1BGAxYjtooCYL/xCqYXFYXWAYMn3KhNLiUUwsWXdoNhdOaakdfTqkiJJZvcIqJrawTzJW29TruROdn7aRzGibNJG1jHKVd2mMqr2/zcLwr6hsbKmmBS2rA2eJus7nsnIdnITQxipN2im1nX3Jh9yHb0VOuCTexsc0dX/10AzLBlHlwGk2FZceGShRr/zV6YZ+qQic4waV3ScvtltKMNU/QNDamMdaKCLTbxswVKIm0vYXCviNob1upx6FGYjBlvbAM/lM73wrQRM3bOupnmcYMbL0cHb/dSwF20ad5o3Fd+D0+4rKQ9axFHwTIDLUGauVTgJnimi8u0EKy+iSI3gpmThbDZSZq3XwWqlmFUZBWDVd05pwwx/ckcU6VaJfSKerB1gvTBdd77YyC94Bbi5L7F+9e+1mByvn+6iD3/R/3wZDozZSuyDmqKh8d49yxzMIOtMOo2wzDbqubtpJW2Gl9jHvq4IAbQen1i+lma6Rnh/tIwYKHlFeFOFZ+lXo3esQ79pUTC1XuOxCFS3syQPuIKE/cnHga/zIrfoM5+qTMfRvl6zBVYU1O6j4Gia/AJZggU8fnPyH7t5g/lY5hHotDHLkX2m96yvIXgYVwjCwKAAA=&quot;"/>
    <we:property name="isFiltersActionButtonVisible" value="true"/>
    <we:property name="pageDisplayName" value="&quot;Average Price by Property Type&quot;"/>
    <we:property name="pptInsertionSessionID" value="&quot;3B6FA30E-8715-488B-9D95-339AA0BDE2D5&quot;"/>
    <we:property name="reportEmbeddedTime" value="&quot;2023-09-25T17:10:12.481Z&quot;"/>
    <we:property name="reportName" value="&quot;PBI Analysis - David - WIP&quot;"/>
    <we:property name="reportState" value="&quot;CONNECTED&quot;"/>
    <we:property name="reportUrl" value="&quot;/links/ZrDlq9Daz9?ctid=d8b7f5ba-759e-4e7d-96ec-db8181a08c42&amp;pbi_source=linkShare&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8FC097A4-9927-4650-B542-D4FF01C542FC}">
  <we:reference id="wa200003233" version="2.0.0.3" store="en-US" storeType="omex"/>
  <we:alternateReferences>
    <we:reference id="wa200003233" version="2.0.0.3" store="omex" storeType="omex"/>
  </we:alternateReferences>
  <we:properties>
    <we:property name="backgroundColor" value="&quot;#FFFFFF&quot;"/>
    <we:property name="bookmark" value="&quot;H4sIAAAAAAAAA71WbWvbMBD+K0Ff9sUMK7bz0m9NlkJhlCwZLWOUcrYurlvFMrKcNgv+7zvJTl+TtAwyCCHSnU7Pcy+PsmEiKwsJ6wtYIjthI6Xul6DvO5x5LH+9NxxgGPuDLn2GPQC/148C8lKFyVRespMNM6BTNJdZWYG0AWnz97XHQMoppHa1AFmixwrUpcpBZn+wcSaT0RXWHsPHQioNNuTcgEEbdkXutCYo/Ku9ERKTrXCOiWl2Z1gobdp1gotgQdDi0BfDQTfuR35CZ8rG6mB+7G8vdcDGKjeQ5QTA7gUYcYh5ICI/iiLwkQtu9xeZNK1LvJ48Fpp4b7bpO3NGP+bCj0UQgBj0KYNx1A0JllkX1mdMTFOlswQkbTbhbLTLLfOux860Wrq4baly8pzkJjNrWlzgQ2dUZVJ0VmVnhiVIJPNPF92vqQZXt6jRHSdKImsyt2Hn7ttCxrJs8uNcZLV8Y7Gruap0gjNcPC8ckJoKN9WKyurAzDClAzcOZ20vvwRZuWag2N8z4kY0LTu7Tf5fJnkqIRdfnPcen3mizIdOV8S7POhxQZWnVOSdc41P4a5r+mqa7wXbT2XhYAUO5sVjt+phrJFKL2yRvDcdIyKe9HvDMOb+sOdHPR+Q7+uYIwP/haDfIeYWcYvmVKyAJkkcH8qPCrQdjp35+wjNaZpqTGHb/JPjQh2rZUzSIW5OScBI/26mVK7G66zKW/Hi74nYTiwzGolWHJ/VqJlnJinq+JbyYNU3viMds9JDp5QWqEdrN8PfMr0VSO4dm2rbIHbWG3Em290LxW27df15dfmX9jxqu1mNIGn2MQz5cMGDZNjDUIQ8iPa/AP99OnYO6ic6qpTUmfpVO7El0mNufwgw4OgUzUUZNnYlnBkd291qO0LzgJhbkXUSW+/pj6cH4ng5uXYQ6t0UVWXKAhKcQo47qBJFeipsLg/Sdf9unqjW9V9fEaY6XQkAAA==&quot;"/>
    <we:property name="creatorSessionId" value="&quot;469b5d96-60d0-4ed9-a060-21d51f05955c&quot;"/>
    <we:property name="creatorTenantId" value="&quot;d8b7f5ba-759e-4e7d-96ec-db8181a08c42&quot;"/>
    <we:property name="creatorUserId" value="&quot;10032002BF97F604&quot;"/>
    <we:property name="datasetId" value="&quot;b851b3c6-592e-4840-ae8f-051309a5ac33&quot;"/>
    <we:property name="embedUrl" value="&quot;/reportEmbed?reportId=006cd914-7049-46ba-b45d-a9835109e66e&amp;config=eyJjbHVzdGVyVXJsIjoiaHR0cHM6Ly9XQUJJLVVLLVNPVVRILXJlZGlyZWN0LmFuYWx5c2lzLndpbmRvd3MubmV0IiwiZW1iZWRGZWF0dXJlcyI6eyJ1c2FnZU1ldHJpY3NWTmV4dCI6dHJ1ZSwiZGlzYWJsZUFuZ3VsYXJKU0Jvb3RzdHJhcFJkbEVtYmVkIjp0cnVlfX0%3D&amp;disableSensitivityBanner=true&quot;"/>
    <we:property name="initialStateBookmark" value="&quot;H4sIAAAAAAAAA71W32/aMBD+V5Bf+hJNMSFQ+gaMSlVXymBqNU0VcuIjdWviyHFoGcr/vrMT2q7lRzWJvSB8dz5/3935c9aEizyTbDViCyBnpK/U44LpxwYlHklr2/X15VVvcjkb9a6GaFaZESrNydmaGKYTMDciL5i0GdD4684jTMoxS+xqzmQOHslA5yplUvyGKhhdRhdQegSeM6k0symnhhmwaZcYjms8m34J8EQWG7GEKcSmsk4gU9rU6xjmwbzdCaOWz7unzagT+jHuySuvg3k43h7qgA1UaphIEYC1BRBSFtGAh34YhswHyqm1z4U0dUi0Gj5nGnmvN/U6d04/otyPeBAwftrx8Zyw2UJYZpXZmAEyTZQWMZNorNLZbDcb5k2PnGu1cHnr3qQYOUyNMCtcjOCp0S+E5I1l3phAziSg+4fL7pfYg9t70OC2IyUuqsqtyYX7tZAhz6v6uBBZLN557GqqCh3DBOavCwekxMaNtcK2OjATSHDDzOEs7eE3TBZuGDD3N4HckKZlZ80YfzJME8lSfuKid8RMY2UOBt0i73xvxAg7j6VIGxcaXtLdlfhTDd8btp+qwt4O7K2LR+7V00ADtp7bJnnvJoaHNO60u62I+t22H7Z9BnTXxBwZ+E9g+gNiahHXaHp8yfAm8eND+V4wbS/H1vodQtNLEg0J2wz/8LhQB2oRoXTwWQ8FDPVvNsZ2VVHnRVqLF/1IxE5iLvBK1OL4qkbVfSYSsw7usQ5WfaMH1DErPbhLaQ66v3J3+KvQG4Gk3rGp1gNi73olzuh7eKO49bSuPq8u/zKeRx03qxEozT60WrQ7p0HcbUOLt2gQ7n4B/vvt2HpRPzFRucTJ1H+NE1kAPub2D2eGOTpZdZCAyq+4c4Nju11t+2CeAFIrsk5iyx3z8fJAHK8mdw5CuZ2iKkyesRjGLIUtVJEiPhW2lnvpuq8b4g7B6opIHqqP/eZ5KU1Z/gHiavgyfgkAAA==&quot;"/>
    <we:property name="isFiltersActionButtonVisible" value="true"/>
    <we:property name="isFooterCollapsed" value="true"/>
    <we:property name="pageDisplayName" value="&quot;Price (Country)&quot;"/>
    <we:property name="pageName" value="&quot;ReportSectioncef3f675b40d982b750c&quot;"/>
    <we:property name="reportEmbeddedTime" value="&quot;2023-09-22T15:00:00.562Z&quot;"/>
    <we:property name="reportName" value="&quot;PBI Analysis - David - WIP&quot;"/>
    <we:property name="reportState" value="&quot;CONNECTED&quot;"/>
    <we:property name="reportUrl" value="&quot;/groups/me/reports/006cd914-7049-46ba-b45d-a9835109e66e/ReportSectioncef3f675b40d982b750c?experience=power-bi&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24030B37-B8FF-4C17-B761-DCBA8FA75BFB}">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8VWbU/bMBD+K5GlSZsUTXlpm4Zv0IFWiW2FIqZpQuiSXNOAG0e2U+iq/vednVRlwBbEBvsSxfec7567s++8ZlmhKg6rz7BAtscOhLhegLx2fOay8lfZMA3jgd8LgmzoDZJB5PVjj7REpQtRKra3Zhpkjvq8UDVwY5CE3y9cBpxPIDerGXCFLqtQKlECL35go0yQljVuXIa3FRcSjMmpBo3G7JLUaU1U/PcheYRUF0ucYqob6SlWQup23U/6/qwX+WHkxX7mgZeFhqVqUEuzW984tcRGotRQlETAyDBK0QuzcAA+oN+HOMqs7qzgulVJVoe3laS419v0HVlwgP1eMoyGaRzGQR97HvYioqVXldEZUaS5kEUKnISNOWPtfBt54LIjKRbWbluqBWkelrrQK1p8ooByyrEzLmkrKu2cmuS57Mw68DZUhq9zQqwFiiormuSt2dh+DWtUqkmRVeH14h5iVlNRyxRPcbZbWC4bqt1ECqqs5fMNQZKMvJ4Dr+1BIKPHBZGjEE1kRkyKgeeHx1bzt3ivA+934IMOPOrAhx14/Gc88DpwvwMPOvCu/DX7Lzb0aS7YnXI+qcxdp+zx2rtsLm5GEkkjMyfQXW9P+362hDIl6X02+3kuMYftyTx8car71FqM0uPazts37+yOo7pse43/rLhegvpJDdJ0if+d6NF48tE5g4Q/YGiRcTnj1s8uiL/N5r8kD2ruLNWu/lPgqFzH3BrnS3kDMlMPwhKLhCZCdtkenssJ9e0nRGYunyrKnLczbzdkmh7NOFkdzamqZqgmVzSezEShXUJmKA9Wti9/KOR27vnuK9yQ9jKbury2690JN3OkGfoEX92Z5O3cXD19ZD2zl710hKY7myzfKTxbIL2mzI+otaogxQmUzfyuGhMFNq+S2wrKzBwy+28fDo9MAvv2YtaN9fYTkn1FFfsJAAA=&quot;"/>
    <we:property name="creatorSessionId" value="&quot;6faa57a2-8427-4ade-bf8c-97372e6e6b76&quot;"/>
    <we:property name="creatorTenantId" value="&quot;d8b7f5ba-759e-4e7d-96ec-db8181a08c42&quot;"/>
    <we:property name="creatorUserId" value="&quot;10032002BF993C35&quot;"/>
    <we:property name="datasetId" value="&quot;635d1986-9e71-4ee4-9fdf-eded9e8bd0bf&quot;"/>
    <we:property name="embedUrl" value="&quot;/reportEmbed?reportId=afabd7a7-9e32-4f6e-827a-9f5fcd88b97f&amp;config=eyJjbHVzdGVyVXJsIjoiaHR0cHM6Ly9XQUJJLVVLLVNPVVRILXJlZGlyZWN0LmFuYWx5c2lzLndpbmRvd3MubmV0IiwiZW1iZWRGZWF0dXJlcyI6eyJ1c2FnZU1ldHJpY3NWTmV4dCI6dHJ1ZX19&amp;disableSensitivityBanner=true&quot;"/>
    <we:property name="initialStateBookmark" value="&quot;H4sIAAAAAAAAA8VWbWvbMBD+K0Yw2MAMO06apt/SLGWhb1lSOsYo5WIrjlrFMpKcJgv577uTHVLari7d2n0x1j2n03MvutOaJcLkElZnMOfsgB0qdTsHfeuFzGdZJTs/Pz7tjo6vz7qnfRSr3AqVGXawZhZ0yu2lMAVIsoDCn1c+AymHkNJqCtJwn+VcG5WBFL94qYyQ1QXf+Iwvc6k0kMmxBcvJ7ALVcY1nh58jPBFiKxZ8zGNbSkc8V9pW69akFU6b7TBqB50wCSBIogD3mBJ1NOv16VBHrKcyCyJDAiTj7ZgHURLtQQg8bEGnnTjdqZC2Upms+stco9/rbbyOHLjHW83Jfns/7kSdRos3A95sIy27ykmnh56mSosYJApLc2Ttcut5w2dHWs2d3So3c9TsZ1bYFS5O0aEUY+wNMtzKjfVGFDyfXbgDgg2m4fsMEWcBvUpEGbw1G7gvsebGlCFyKrKYP0BoNVaFjvmIT3cLx2WDuRtqhZl1fH5w0CjDUy9BFq4Q0OiJQHLoInlGYlRsBGF04jT/iDdr8FYNvleDt2vw/Rq88zzeCGrwsAZv1OB18Sv3X23wU16we+l8UZrrquzp3Ptspu56mqNGQhXor7fV3k0WkMUofcimm6aap7CtzP6bU+1iayGlp7W9jx8+uR1HRVb1mvBVfr0F9W8FaOoS/zvQvcHwq3cBE/mIoUMG2VS6c3ZO/G00/yV5MDNvYXb5H4Pkxvfo1njn2R3oxDxyS80nOBGS66p4rofYt1/gGV0+I7JUVjNvN2TKHs0kWu3NMKs0VCc3OJ5oouAupROuD1euL38Rejv3Qv8dbkh1mSkv7330rsJpjpRDH+Gbe5O8mpurl4+sV/ayt/aQujNF+V7i2Zzja4p+VGFNDjEfQlbO77w0IXj5KlnmkCVUZO7fPRyemATu7eVSSWUn6MI+v4FeZMzRcux+A4seOPIcCgAA&quot;"/>
    <we:property name="isFiltersActionButtonVisible" value="true"/>
    <we:property name="pageDisplayName" value="&quot;Prices vs Mortgage vs Inflation&quot;"/>
    <we:property name="pptInsertionSessionID" value="&quot;3B6FA30E-8715-488B-9D95-339AA0BDE2D5&quot;"/>
    <we:property name="reportEmbeddedTime" value="&quot;2023-09-25T17:33:27.157Z&quot;"/>
    <we:property name="reportName" value="&quot;PBI Analysis - David - WIP&quot;"/>
    <we:property name="reportState" value="&quot;CONNECTED&quot;"/>
    <we:property name="reportUrl" value="&quot;/links/ZrDlq9Daz9?ctid=d8b7f5ba-759e-4e7d-96ec-db8181a08c42&amp;pbi_source=linkShare&amp;bookmarkGuid=a0f495d4-808d-4f7a-ac3d-dcde3c0c5c6c&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1E4041FD-F394-4DF8-AB50-19FA8157DA8A}">
  <we:reference id="WA200003233" version="2.0.0.3" store="en-US" storeType="omex"/>
  <we:alternateReferences>
    <we:reference id="WA200003233" version="2.0.0.3" store="omex" storeType="omex"/>
  </we:alternateReferences>
  <we:properties>
    <we:property name="backgroundColor" value="&quot;#FFFFFF&quot;"/>
    <we:property name="bookmark" value="&quot;H4sIAAAAAAAAA9VWUWvbMBD+K0Ev3SAbdpzaTt+aNIXBVrpkFMYI4WydXbWKZWQ5bRb833eSHbawlrBBuvXNujudvu/u9FlbxkVVSthcwQrZGRsrdb8Cfd/zWZ8V+7Z4wIPYC4ORP0qiIIbE8zyKUqURqqjY2ZYZ0DmaG1HVIG1CMn5b9BlIeQ25XWUgK+yzEnWlCpDiO7bB5DK6xqbP8LGUSoNNOTdg0KZdUzitCYr/PqATITVijXNMTWudYam06dZZmiWjmMPIS+MkSONw4IW0p2q9DubheHuoAzZRhQFREABrG8TJMIBsEKWc+0kyGNoKkD0T0nQhyWb6WGrivd2V79I5+amfRuFomPjeKPROQw/QlthsShszIaa50iIFyVwNNFYt5S2bKFmv3Nd0zz5XtU5xhplzFUaYDWW6wofeuBaS99ZVb4YVSGQN1fVaK6q6C/mKoJ3tVj1MNNLRnJ15TX+7Q3PO11CkZD06lM81aCrO36E5z3ONOZhuOT0u1OmjqIwo8uXOtjynuaSxJoNI2/DLuuhm0n8FjChk6UJePROHu3chsgw1Ep7eG7vpXRf99jCjBVkqaq7s9OinAHxpiUrSgMktDasVvOSOpMPedtqlNEc93rgLfyH0TpP8/rE5d7e4Wez0kHx3v4hcJyktsqNpyFE1YdFYF/gc0iiOOMbBaTockOamz4vui0vYM2p6cKIqSTOr98aJrZD+n/aDgwFHp2wPEtj6FXdudGy37KOgCrS5b0DWNu3JGM0DYnFiZ8OV8Jn5cBuqo05H278og8Afhtkw8KIBJhAOvehg/170hzjDnFIs3RPoP+rkBe3g6qFtZZ+J6kNBOk2o5ijbRn46nMU+q7pRsI8guROo3xBVhqpt5o5oe8CBzO4t9y+nbL9tC4ekeboLqjZVCSleQ4FPcCeWUHDb7j9g3DQ/AKMPd7U9CwAA&quot;"/>
    <we:property name="creatorSessionId" value="&quot;309f20ea-b293-4eb3-b411-53de895d2bbf&quot;"/>
    <we:property name="creatorTenantId" value="&quot;d8b7f5ba-759e-4e7d-96ec-db8181a08c42&quot;"/>
    <we:property name="creatorUserId" value="&quot;10032002BF97F604&quot;"/>
    <we:property name="datasetId" value="&quot;b851b3c6-592e-4840-ae8f-051309a5ac33&quot;"/>
    <we:property name="embedUrl" value="&quot;/reportEmbed?reportId=006cd914-7049-46ba-b45d-a9835109e66e&amp;config=eyJjbHVzdGVyVXJsIjoiaHR0cHM6Ly9XQUJJLVVLLVNPVVRILXJlZGlyZWN0LmFuYWx5c2lzLndpbmRvd3MubmV0IiwiZW1iZWRGZWF0dXJlcyI6eyJ1c2FnZU1ldHJpY3NWTmV4dCI6dHJ1ZSwiZGlzYWJsZUFuZ3VsYXJKU0Jvb3RzdHJhcFJkbEVtYmVkIjp0cnVlfX0%3D&amp;disableSensitivityBanner=true&quot;"/>
    <we:property name="initialStateBookmark" value="&quot;H4sIAAAAAAAAA9VWbWvbMBD+K0FfuoE37CTNS78laQqj68uSURgjhLN8dtUqlpHkpFnIf99JdtjKWrIN0q1fjHV3Ot1z9/ixNiwRppCwvoQFshM2VOp+Afq+EbGA5bXt6ur8YjA5n18OLsZkVoUVKjfsZMMs6AztjTAlSJeBjF9nAQMpryFzqxSkwYAVqI3KQYpvWAWTy+oStwHDh0IqDS7l1IJFl3ZJ4bSms6P3LToRuBVLnCK3lXWChdK2Xqc8jfu9BPoh78Ut3us0ww7tMZXXl7k/3h3qCxup3ILIqQBna/bidgvSZpcnSRTHzXYYhs6eCmnrkHg9fig04d7s+nXmnclxxLudfjuOwn4nPO6EgK6ndl24mBEhzZQWHCTzPdBoKsgbNlKyXPi38SP7VJWa4wRT78qtsGvKdImrxrAUMmksTWOCBiSyLfX1Wivqug/5gqC97VatRhrp6ISdhNtgs6tmkCwh52Q9eCmfStDUnL+rZpBlGjOw9XJ82FLHD8JYkWfznW0+IF4SrckgeBV+VuY1J6NXgIhC5j7k1SPxdTdORZqiRqqn8cZteldHv92PaEYWQ8OVtR79EIDPFVBJGjC6JbI6wYvvSDrc1067lE5QD9f+gz8VeqdJUXBozPVXvJ3t9JB8dz+JXC0pVWUH05CDasJs61wQJcC7vW6CvdYxbzdJc/nzovviEvaMmu5llJHEWf2ITmyB9P90LwlY8HCK6iCBlV8l3o0e7YZ9FNSBKvcNyNKlPRqiXSHmR44bvoXP8MNvMAdlRzW/bgqtqN1J262w28QYOu2wu3d+L/pDnGBGKeb+zvMfTfKUdiRqVY0yYMJ8yEmnqaopymqQF/uzuGtVTQV3CZI7gfqlImOp23bqgVYH7Mns73L/kmWPxzbzlWyfnoIqrSmA4zXk+AR2Qgl54sb9e4gDRwARyz9ovnt8B0eeXjZeCwAA&quot;"/>
    <we:property name="isFiltersActionButtonVisible" value="true"/>
    <we:property name="isFooterCollapsed" value="true"/>
    <we:property name="pageDisplayName" value="&quot;Price (New Build vs Resale)&quot;"/>
    <we:property name="pageName" value="&quot;ReportSectionfcfb98da90c8b3c86206&quot;"/>
    <we:property name="reportEmbeddedTime" value="&quot;2023-09-22T15:26:38.423Z&quot;"/>
    <we:property name="reportName" value="&quot;PBI Analysis - David - WIP&quot;"/>
    <we:property name="reportState" value="&quot;CONNECTED&quot;"/>
    <we:property name="reportUrl" value="&quot;/groups/me/reports/006cd914-7049-46ba-b45d-a9835109e66e/ReportSectionfcfb98da90c8b3c86206?experience=power-bi&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3C80E593-1996-49E3-B16F-67708D3AAD21}">
  <we:reference id="wa200003233" version="2.0.0.3" store="en-US" storeType="OMEX"/>
  <we:alternateReferences>
    <we:reference id="WA200003233" version="2.0.0.3" store="WA200003233" storeType="OMEX"/>
  </we:alternateReferences>
  <we:properties>
    <we:property name="pptInsertionSessionID" value="&quot;E78DDDAD-E82B-458D-B07F-49463CE36F9B&quot;"/>
    <we:property name="reportUrl" value="&quot;/links/6ehnVnpOTx?ctid=d8b7f5ba-759e-4e7d-96ec-db8181a08c42&amp;pbi_source=linkShare&quot;"/>
    <we:property name="reportName" value="&quot;Seerat BI&quot;"/>
    <we:property name="reportState" value="&quot;CONNECTED&quot;"/>
    <we:property name="embedUrl" value="&quot;/reportEmbed?reportId=c152c03c-20e7-4236-a93e-29a932513746&amp;config=eyJjbHVzdGVyVXJsIjoiaHR0cHM6Ly9XQUJJLVVLLVNPVVRILXJlZGlyZWN0LmFuYWx5c2lzLndpbmRvd3MubmV0IiwiZW1iZWRGZWF0dXJlcyI6eyJ1c2FnZU1ldHJpY3NWTmV4dCI6dHJ1ZX19&amp;disableSensitivityBanner=true&quot;"/>
    <we:property name="pageDisplayName" value="&quot;New build vs. Existing Property&quot;"/>
    <we:property name="datasetId" value="&quot;37e8c6d2-ac8a-4491-8e31-ec1cf25402fc&quot;"/>
    <we:property name="backgroundColor" value="&quot;#FFFFFF&quot;"/>
    <we:property name="bookmark" value="&quot;H4sIAAAAAAAAA81UTW/bMAz9K4POzqD4K3ZvTZadhi5ohlyGIKAtxtWqSIYsp86C/vdRcooixbBhO/Vii09PpN4j7TMTsmsVnO7ggOyGzY15PIB9/DBlEdPXWJ3OMp4kWVoWeTKDKgOREsu0ThrdsZszc2AbdBvZ9aB8QgK/byMGSq2g8dEeVIcRa9F2RoOSP3Ek05azPT5HDIdWGQs+5dqBQ5/2SHSK6SrTjwlVhNrJI66xdiN6j62x7hLzpCiLrIgxKWvO63g2q3I604274Zp/5/ui4WILox1ITRfwWJqXWRznU8A0RigAijr2+F4qd6FUp+XQWtJNbpxab9+tOIKuUbAgzmI3ajmz26ax2IC7hMurzYVR/eE3+Nr0tsZ73Ict7aQ7UY07fJqAFpOvSkzWoMjqZ/JyZQ05HQjLQXZO6mb3gu0CbbfxZTCwP/f6Yij34YN5WlikDggPRO9LDhF2814q8Y8ytoR0ZIO6zN1ro7+N6oTRvVs8gHV+sqsfNCO+rXTMWIF2fgqd/STty/DF0RtF77mrpJ+gVOR7XmEOMca8zDFNkvCZ/dEYh4OrzHDtis9WFVxgkudQl3xapZxjlv5vtpDwFWEHpP+JX5jedS3UuAKNoQPtKFhi4NEgkk++xWFt/fuLpE9yLL0B1fuq4e/DQpmtf/wCGP8OSP0EAAA=&quot;"/>
    <we:property name="initialStateBookmark" value="&quot;H4sIAAAAAAAAA81UTW/iMBD9KyufwyokIU16A5a9dAsIVlwqhCbxkHpr7MhxKCzqf9+xk6rqatWqe+ol8Tw/z8ebsS+Mi6aWcJ7DAdk1m2j9cADz8GXIAqZ6bLG4uR2vbnbz8e2MYF1boVXDri/MgqnQbkTTgnQeCLzbBgykXELlrD3IBgNWo2m0Ail+Y0emLWtafAoYnmqpDTiXawsWndsj0cmm2MOvMUWE0oojrrG0HbrCWhvb22Gc5dkoizDOyzAso6urIqUzTbfr03yf74L6xKZaWRCKEnBYkuajKEqHgEmEkAFkZeTwvZC2pxTn2ak2VDepca6dXmN+BFUiZ744g01Xy4WNq8pgBbY3Z682p1q2h3/ga92aEle491vKCnumGHN8HIDig4XkgzVIkvqJtFwaTUp7wuwkGitUtXvGdp6227gw6NnfW9ULGjrzXj9ODVIHuAOCz1UOEXaTVkj+wTK2hDQkg+zn7qXRP7vquFatnd6DsW6yi180I66tdEwbjmZy9p39Jszz8EXBXxV95q5S/QQlPN2HBaYQYRTmKSZx7K/Zm8JYPNlCn16r4rwVWcgxTlMo83BYJGGIo+R/vXmHLwg7IL0nbqFb29RQ4hIU+g7UXcECPY8GkXRyLfZr4/4/BF3JLvQGZOui+teH+SCUjSgkvnPAvUnMp7V1nz/bHz3aHgUAAA==&quot;"/>
    <we:property name="isFiltersActionButtonVisible" value="true"/>
    <we:property name="reportEmbeddedTime" value="&quot;2023-09-26T12:09:14.441Z&quot;"/>
    <we:property name="creatorTenantId" value="&quot;d8b7f5ba-759e-4e7d-96ec-db8181a08c42&quot;"/>
    <we:property name="creatorUserId" value="&quot;10032002BF993C35&quot;"/>
    <we:property name="creatorSessionId" value="&quot;9904749a-89eb-4c57-968c-684eb378e339&quot;"/>
  </we:properties>
  <we:bindings/>
  <we:snapshot xmlns:r="http://schemas.openxmlformats.org/officeDocument/2006/relationships" r:embed="rId1"/>
</we:webextension>
</file>

<file path=ppt/webextensions/webextension7.xml><?xml version="1.0" encoding="utf-8"?>
<we:webextension xmlns:we="http://schemas.microsoft.com/office/webextensions/webextension/2010/11" id="{A30FE649-CA04-48CD-912B-3AFFBD656C6B}">
  <we:reference id="wa200003233" version="2.0.0.3" store="en-US" storeType="OMEX"/>
  <we:alternateReferences>
    <we:reference id="WA200003233" version="2.0.0.3" store="WA200003233" storeType="OMEX"/>
  </we:alternateReferences>
  <we:properties>
    <we:property name="pptInsertionSessionID" value="&quot;E78DDDAD-E82B-458D-B07F-49463CE36F9B&quot;"/>
    <we:property name="reportUrl" value="&quot;/links/6ehnVnpOTx?ctid=d8b7f5ba-759e-4e7d-96ec-db8181a08c42&amp;pbi_source=linkShare&quot;"/>
    <we:property name="reportName" value="&quot;Seerat BI&quot;"/>
    <we:property name="reportState" value="&quot;CONNECTED&quot;"/>
    <we:property name="embedUrl" value="&quot;/reportEmbed?reportId=c152c03c-20e7-4236-a93e-29a932513746&amp;config=eyJjbHVzdGVyVXJsIjoiaHR0cHM6Ly9XQUJJLVVLLVNPVVRILXJlZGlyZWN0LmFuYWx5c2lzLndpbmRvd3MubmV0IiwiZW1iZWRGZWF0dXJlcyI6eyJ1c2FnZU1ldHJpY3NWTmV4dCI6dHJ1ZX19&amp;disableSensitivityBanner=true&quot;"/>
    <we:property name="pageDisplayName" value="&quot;Mortgage Interest Rate&quot;"/>
    <we:property name="datasetId" value="&quot;37e8c6d2-ac8a-4491-8e31-ec1cf25402fc&quot;"/>
    <we:property name="backgroundColor" value="&quot;#FFFFFF&quot;"/>
    <we:property name="bookmark" value="&quot;H4sIAAAAAAAAA8VVXWvbMBT9K0XP7pDt2I771mYtFLZRmpExRinX8rWjVrGMrHTJQv77rmSHNuvnBmV+SXTv0fH9PN6wUnatgvUXWCA7Yida3y7A3B6ELGDNvq2M0iQRleBREid5xqMCUkLp1krddOxowyyYGu1MdktQjpCMP64CBkpdQO1OFagOA9ai6XQDSv7CHkwua5a4DRiuWqUNOMqpBYuO9o7gdKZQwg8xvRGElXc4RWF76yW22tjhXERYJFkFRZnyNC5zSJKM7nS914f5Ot691Ac20Y0F2VAAzhZiKgqeJDzOBAo+gnJUOHsllR0gxfp01RrKe7Mr35l3jseiymHMRYRJFuaC87yksOy6dZgJZVprIwUoMvZ0jm22yzwK2JnRC887tEoS8rSx0q7pcN7QDezswSUxdeT56on5lsr/bU4uf5OyKWVfNKLR1v24cLHrBuN5s2/rhntquWgeo6d6aQReYnV/8IFtqZEXRlObfXDfEQzZKJQZqKWfCiL9JClkytel6cwEjDgff/LIZ/35y/6Qv+IPX+HPvP9q656rfh4fJPymQjzXlKerErC5/jkxSJDSNSzY7IbiuLyDRqAbk/0ojuvaYA27Rp6+W4ifaU1q2tyDPZhHnS2bYf3C/53DBLr54S7Uwymo5xO59t7rmeP/Mw/+OA83AJ1sajXI1L0u9OvFFEnDZA7GOh0sbkhRnAjQLW1KNCdrvz0fpdlJVRi8Y7eGgXJ71isk+W4eyN4gMuu3r/TfvdgtTcDiclzlYZ5gnCDtEw9Hwov4i3W0uLKFXu1X0bGlecHzsMqiFCBOsywauc78G5snvLewBdLXyv3RS9u1IPACml4n2z43iR5HgwtN2b8Xvbg/KR7+28YG4aDnN39cVElbBwAA&quot;"/>
    <we:property name="initialStateBookmark" value="&quot;H4sIAAAAAAAAA8VVW2/aMBT+K5Wf0ykBQkjfKKNS1augYpqmqjpJToJbY0eO08EQ/33HTlDLeqGbVC0v4HP5fK6f1yzjVSlgdQkLZEfsWKmHBeiHg4B5TLayq6uzi+Hk7O5yeDEmsSoNV7JiR2tmQBdoZryqQVgEEv649RgIcQ2FPeUgKvRYibpSEgT/hY0xqYyuceMxXJZCabCQUwMGLewjmdOZ7g6+dOlGSA1/xCmmppFOsFTatOekg0kY5ZBkfb/fzWIIw4h8qkbrwtxvby91gY2UNMAlBWBlAfbTxA9DvxulmPo9yHqJledcmNYkWY2Xpaa819t6nTjlYJDmMQz8tINhFMSp78cZhWVWpbUZUaaF0jwFQcIGzqLNtpl3PHai1cLhtr3hZDmWhpsVHU4leWBlDiaEVJHmxgH7Gyr/tzmpnCdlk/GmaASjjP2x4WJVtcJTuSurWj9RL+RL66mqdYoTzJ8OLrANNfJaK2qzC+47giYZhTIDUbupINBzTiFTvjZNKybDju8Pzp3lm/r4fX3g79EHe/Ajp7/d2O+2mcdnCX+oEG815fWqeGyufo40kklmG+att0MxzB5BpmjHZDeKYVFoLGDbyPGnhXhBa1LQ5h7smDmrk1q26xf87xxGUM0Pt6EeTkG8ncid097NLP6fefgv87ADUHFZiJamnnihWS8miBpGc9DG8mByT4xiSYC8lM5QH6/c9nzlektVgfeJ3WoHyu5Zw5Cku39Gey3JrD6+0n93sV0aj3WzQR4HcYjdEGmf/KCXOhJ/t44GlyZRy90qWrR+nPhxkEedPkC3H0Wdnu3Mv6E5wCcJWyC9VvaPqk1VQorXIBueLJvcODo7GlyQWXMvOnJ/lTzc28bcJRQNTwTucbAvHmuJhr7fPyeCNXwHAAA=&quot;"/>
    <we:property name="isFiltersActionButtonVisible" value="true"/>
    <we:property name="reportEmbeddedTime" value="&quot;2023-09-26T12:13:33.714Z&quot;"/>
    <we:property name="creatorTenantId" value="&quot;d8b7f5ba-759e-4e7d-96ec-db8181a08c42&quot;"/>
    <we:property name="creatorUserId" value="&quot;10032002BF993C35&quot;"/>
    <we:property name="creatorSessionId" value="&quot;962f2608-a82c-43c9-af12-d17ac34fb75a&quot;"/>
  </we:properties>
  <we:bindings/>
  <we:snapshot xmlns:r="http://schemas.openxmlformats.org/officeDocument/2006/relationships" r:embed="rId1"/>
</we:webextension>
</file>

<file path=ppt/webextensions/webextension8.xml><?xml version="1.0" encoding="utf-8"?>
<we:webextension xmlns:we="http://schemas.microsoft.com/office/webextensions/webextension/2010/11" id="{379488BF-591F-4C6F-8D09-35D1EDC734FE}">
  <we:reference id="WA200003233" version="2.0.0.3" store="en-US" storeType="omex"/>
  <we:alternateReferences>
    <we:reference id="WA200003233" version="2.0.0.3" store="omex" storeType="omex"/>
  </we:alternateReferences>
  <we:properties>
    <we:property name="backgroundColor" value="&quot;#FFFFFF&quot;"/>
    <we:property name="bookmark" value="&quot;H4sIAAAAAAAAA9VWTW+bQBD9KxWXXki1fENuNrGlSG1lxZVzqCK0uwyYBrNoWVK7kf97ZxfcyFaSplEO6Y2Zeczue/MB91ZedW1Nd1/pBqxzayrE7YbK2w+OZVvNsc8reJQUXkgjl7CIABDmIUq0qhJNZ53fW4rKEtSq6npa64To/H5jW7SuF7TUVkHrDmyrBdmJhtbVLxjAGFKyh71twbathaQ65VJRBTrtHcLRxqs4n/SJlKvqDpbA1eC9glZINdquW+SM8Yh6scuAA3ESzaUbouaaf8frQ83FUtEoWjV4Ae3zKGcByYnjxHlMCHFIHGp/UdVqhLDdbNtK5I1q7Fot3yS/ow2H3DLkJHQDl3trUpYSSqpGc3YUTEXdbx7xL0UvOVxBYUKNqtQOz0hptz77gqRK1PlsSWsUe49qLqRArQ3kEM1MNFvp/GBA874ZlSTaXIufqQSUPtcO+73x0JB/5HCDnq5qynrstofyfhuo5aLpVbqmUul+Zj+wM3Qx8TUhc5DTnannRSUPLefaJ3TeZS2RuJ4oHtMwIoXvh0A55Q5l5OmmHWd+boKRHgsA4JEXBl5IWOACKjQ2RIr6lkJWHBW1x3Q62+owrqjSXIqNyTvuF47IZ5na1lATrJptXa9Bgnkd5zCvDupenmjZjZAXqDwY5iInml5BiS9k5p57ffiK1r3ZYJj7c4XchsYxbsR/nGFD0Sb/aNBPYK41p2cRSy7UnzQ3pman8/Xm7XNM9f1PvNgwXMF5NsEPge76N5v7xfQyS1dZ5EW+f5GQzL9Ik8yfO3EWTydBNpvF80mQJjHxgv9jMbxYqmE1xMBJzEMv8AjxIQm4E/n6yGdFU7BVTGyPBdHZksCnrKDAAj+I/YQyx3Veny0IYy9OQidnkIcO7h6XR6/NZhI+eKwN4H+KfhC96lrKYUGbYc+0g5YVGBx2PY6mbibzbLbbI0Ns/mosc4ye4P1vpo5+5FUJAAA=&quot;"/>
    <we:property name="creatorSessionId" value="&quot;1fe8cb32-1e75-445b-952e-f87b1912beb5&quot;"/>
    <we:property name="creatorTenantId" value="&quot;d8b7f5ba-759e-4e7d-96ec-db8181a08c42&quot;"/>
    <we:property name="creatorUserId" value="&quot;10032002BF97F604&quot;"/>
    <we:property name="datasetId" value="&quot;99dd6f08-749b-4f53-9e27-641a888b7f13&quot;"/>
    <we:property name="embedUrl" value="&quot;/reportEmbed?reportId=da8c82fc-89a0-4514-8bbe-f04d95472f58&amp;config=eyJjbHVzdGVyVXJsIjoiaHR0cHM6Ly9XQUJJLVVLLVNPVVRILXJlZGlyZWN0LmFuYWx5c2lzLndpbmRvd3MubmV0IiwiZW1iZWRGZWF0dXJlcyI6eyJ1c2FnZU1ldHJpY3NWTmV4dCI6dHJ1ZSwiZGlzYWJsZUFuZ3VsYXJKU0Jvb3RzdHJhcFJkbEVtYmVkIjp0cnVlfX0%3D&amp;disableSensitivityBanner=true&quot;"/>
    <we:property name="initialStateBookmark" value="&quot;H4sIAAAAAAAAA9VWyW7bMBD9lYKXXJSCsvbcbMUGgjSJYRfOoQgEihrLamRRoKjUbuB/75CSG8TI1iCH9CbOPM7yZhHvSVY0dcm2l2wN5ISMhLhdM3n7xSYWqXrZ1dX5xXB2nlwOL8YoFrUqRNWQk3uimMxBLYqmZaW2gMIfNxZhZTlluT4tWdmARWqQjahYWfyGDowqJVvYWQQ2dSkk0ybniinQZu8Qjmf0bX910CPjqriDOXDVSWdQC6n682CwzNKUB8wJBylwoHakg286rQnzdbx2agKLRaVYUWEAWuYwnno0o7YdZiGl1Kahr+XLolQ9JN2ON7XEvJGNba35GmZ3rOKQEZOchKbL5Z4M81xCzlR/HD9SxqJs10/I56KVHGawNKpKFWqLPmLWrI4vMKkceT6esxLJ3iGbUymQawPZaxOjTRbaPhjQpK16Jqk+rsSvWAJSn2mB9dny0JB/zOEGJU1R5WXfbQ/l/d6llomqVfGKSaX7Of2JnaGLideEzECOtqaep4Xct9zAOkjnU9YSE9cTxUPmB3Tpuj4wzrjNUvp80/ZDPjHKQI8FAPDA8T3Hp6k3AGSob4gY+c2FLDgyavXmtLXFflyRpYkUa2O3XygckS9mapGuJlg1i1yvQIK5jnOYFXt2zw64bHrIG1juDiaQA05nkOOFxMS5084XrGzNBkPb3wrMrWscI0b80RgbilXZkUE/g7nWOb2ImHOh/pq5MTU7nK8Pb5/HqX7+iRfrFFdwlgzxR6C7/sPmfjo6S+JFEjiB655GNHFP4yhxJ3aYhKOhl4zH4WToxVFIHe//WAxvpqpbDSFwGnLf8RxKXYg8bgeudvkiaQo2KhWbx4Roa5HnsnTJIPVcL3QjltoD+/3WPD90wsi3sxQy38bdM+DBe60Zgw8SsgZ8p+gP0aqmZhymrOr2TN1xWYDBYdfjaOpmMt9muz0xxOZVQ4wTjKZIS3jlgn7rEBOWnvjdHxwNGAB2CQAA&quot;"/>
    <we:property name="isFiltersActionButtonVisible" value="true"/>
    <we:property name="isFooterCollapsed" value="true"/>
    <we:property name="pageDisplayName" value="&quot;Sales Volume&quot;"/>
    <we:property name="pageName" value="&quot;ReportSection22fdbbc7a382bece0191&quot;"/>
    <we:property name="reportEmbeddedTime" value="&quot;2023-09-24T19:15:41.086Z&quot;"/>
    <we:property name="reportName" value="&quot;Seerat BI&quot;"/>
    <we:property name="reportState" value="&quot;CONNECTED&quot;"/>
    <we:property name="reportUrl" value="&quot;/groups/me/reports/da8c82fc-89a0-4514-8bbe-f04d95472f58/ReportSection22fdbbc7a382bece0191?experience=power-bi&quot;"/>
  </we:properties>
  <we:bindings/>
  <we:snapshot xmlns:r="http://schemas.openxmlformats.org/officeDocument/2006/relationships" r:embed="rId1"/>
</we:webextension>
</file>

<file path=ppt/webextensions/webextension9.xml><?xml version="1.0" encoding="utf-8"?>
<we:webextension xmlns:we="http://schemas.microsoft.com/office/webextensions/webextension/2010/11" id="{C3400EF5-5FD1-4662-9788-F00D43A7E0F7}">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81W30/bMBD+Vyq/8BJNSZO0KW+0KxPShFiLQNOE0DW+BoMbR45T6FD+952dlF9rC0LqtJcovrucv/vu/DmPjIuykLA6hQWyQzZU6m4B+q4TMI/lr20RD8NuxFMMBv4sCHtpFPcpShVGqLxkh4/MgM7QXIiyAmkTkvEXiyEZzNMwDPt9P+J9iLtJwq48BlKeQWZj5iBL9FiBulQ5SPEbmxTkMrrC2mP4UEilwW40NWDQbrakcFoTwOBLSDggNWKJU0xNY51gobRZrz1WNm8O6GufTeY2HKncgMgpsbVtBE72uZCmDZmtxg+Fpiof12QdOyfxw/0Z8QU86ftJdxZ3I4JgVoWNGVEFmdIiBUnGJp3NdrGuqOuxY60WLm/bGFvBODfCrGhxivedYSUk7yzLzgRLkEjuc5fdr4nbyxvU6D6nkrhYV3ninhYylmXDhQuR1eKNx66mqtIpTnD+vHBAamrImVbULgdmghl9cO1w1nbzC5CVaz3l/i6oNirTVmfNFH8wzjMJOT9w0Vtipqky7wZdUt3lzohT6jJRkXdONL6b7ptGMJ2hFnYGXORVTY9m/F7w8iG+dvZqJ4Meu1H3I4sFuW2n92a2eByk/d4gmgX+oOfHPR8w2DZbewb+E0FvRtyiOeJLyFOy7h3Kjwq0PUafQnOUZRozWB+T8X6hnisD8npqh9e5jqu81aHgb/R2/EpBJ6bVxGexao47k6RXoxsq3krx7JYkzSoTfaU0Rz1cuSP+Vei11gXevutrp8JKQaPJ5Lt9Ib7tiK4+Lj6fmcm9zpgVBo9Fvg/x3O/6ECUJcgx44G+/IP75kdhyOt+dqFKKlKp8OU5sgXSz2xcOBlw5RbORwMavuHOjq3azvg7R3CM6ZXW6+j/P6NMdtr+9rxwN9WaaVWXKAlI8gxw30E00021m+7mTcvdj9UR3Xf8BshNXPe4JAAA=&quot;"/>
    <we:property name="creatorSessionId" value="&quot;df51e96c-86bc-48b2-b216-2a560a977578&quot;"/>
    <we:property name="creatorTenantId" value="&quot;d8b7f5ba-759e-4e7d-96ec-db8181a08c42&quot;"/>
    <we:property name="creatorUserId" value="&quot;10032002BF993C35&quot;"/>
    <we:property name="datasetId" value="&quot;635d1986-9e71-4ee4-9fdf-eded9e8bd0bf&quot;"/>
    <we:property name="embedUrl" value="&quot;/reportEmbed?reportId=afabd7a7-9e32-4f6e-827a-9f5fcd88b97f&amp;config=eyJjbHVzdGVyVXJsIjoiaHR0cHM6Ly9XQUJJLVVLLVNPVVRILXJlZGlyZWN0LmFuYWx5c2lzLndpbmRvd3MubmV0IiwiZW1iZWRGZWF0dXJlcyI6eyJ1c2FnZU1ldHJpY3NWTmV4dCI6dHJ1ZX19&amp;disableSensitivityBanner=true&quot;"/>
    <we:property name="initialStateBookmark" value="&quot;H4sIAAAAAAAAA81W207bQBD9lWhfeLEqOxdieEvSUCFKoAkCVRVCY+/ELGy81nodCMj/3tm1A5TmgpBS9cXyzoxn5szlrJ8ZF3kmYTGCGbJD1lfqfgb6vhEwj6W17Ozs5LQ3PrkZ9U6HJFaZESrN2eEzM6ATNJciL0BaDyT8de0xkPIcEnuagszRYxnqXKUgxRNWxqQyusDSY/iYSaXBupwYMGjdzsmczhQ7+NKiiBAbMccJxqaSjjFT2izPHsurN5fSnzrrzAUcqNSASMmxlXUgPJjGrVar2/XbvAudZhha+VRIU5tEi+FjpgnP87IOR07pRwH3I95qAQ+7ftiMOs02pWAWmbUZEIJEaRGDJGHlznq7XCJqeuxIq5nzW9fcIhimRpgFHUb40OgXQvLGPG+MMQeJpL5w3v2Sant1ixrd5wSJiyXKY/e0KWOeV7VwJrKYvdPY00QVOsYxTl8PLpGSGnKuFbXLJTPGhD64cXmWNvglyMI1mXx/F4SNYFp0Vkz2e8M0kZDyPWe9xmYSK7PV6Ipw5xstRtRlKkXaONa41d03jWAafS3sDDjL65Ie1fi9qcuH6rWxVxsr6LFb9TCwuSC37fTezRbvBHF3/6AdBf7Bvt/Z9wGDdbO148R/IujVGdfZ9Pgc0pikO0/lRwHartGnsuklicYElmsy3G2qF8qAvJnY4XWqoyKteSj4O3s7frmgjak58ZWsqnVnkvhqcEvgLelGd0RplpnoK6U56v7CrfhXoZdcF3i7xldPhaWCipNJd/eGfOsRXXycfD4zkzudMUsMHmv7PnSmftOHdhgix4AH/voL4p+vxJrt3DpRuRQxoXw7TmyGdIfbFw4GHJysCiSw0ivu1OjQrubXPpoHRMesjlf/5xl9ucN2F/valaFcXWZVmDyDGM8hxRXlpjLTbWb7ubHk7seKuSDUYRHJbT2yv1sv7SnL3z7GXP35CQAA&quot;"/>
    <we:property name="isFiltersActionButtonVisible" value="true"/>
    <we:property name="pageDisplayName" value="&quot;Sales Numbers(Country)&quot;"/>
    <we:property name="pptInsertionSessionID" value="&quot;44F202C0-906A-4070-ACE2-25871C67F916&quot;"/>
    <we:property name="reportEmbeddedTime" value="&quot;2023-09-26T10:21:07.380Z&quot;"/>
    <we:property name="reportName" value="&quot;PBI Analysis - David - WIP&quot;"/>
    <we:property name="reportState" value="&quot;CONNECTED&quot;"/>
    <we:property name="reportUrl" value="&quot;/links/ZrDlq9Daz9?ctid=d8b7f5ba-759e-4e7d-96ec-db8181a08c42&amp;pbi_source=linkShare&amp;bookmarkGuid=fc19423d-0852-4f49-8df0-250a1b16d2b8&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3C4A95C-9007-4EA6-944B-306B6F2A0100}">
  <ds:schemaRefs>
    <ds:schemaRef ds:uri="http://schemas.microsoft.com/sharepoint/v3/contenttype/forms"/>
  </ds:schemaRefs>
</ds:datastoreItem>
</file>

<file path=customXml/itemProps2.xml><?xml version="1.0" encoding="utf-8"?>
<ds:datastoreItem xmlns:ds="http://schemas.openxmlformats.org/officeDocument/2006/customXml" ds:itemID="{62CF8670-35D1-4455-AC7A-762B7388BE22}">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A4A3FD6-E6BF-490E-B6B4-6A011394B0EB}">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TM66925244</Template>
  <TotalTime>156</TotalTime>
  <Words>692</Words>
  <Application>Microsoft Office PowerPoint</Application>
  <PresentationFormat>Widescreen</PresentationFormat>
  <Paragraphs>61</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Courier New</vt:lpstr>
      <vt:lpstr>Segoe UI Light</vt:lpstr>
      <vt:lpstr>TW Cen MT</vt:lpstr>
      <vt:lpstr>TW Cen MT</vt:lpstr>
      <vt:lpstr>Office Theme</vt:lpstr>
      <vt:lpstr>UK HOUSING MARKET</vt:lpstr>
      <vt:lpstr>INTRODUCTION</vt:lpstr>
      <vt:lpstr>CONTENTS</vt:lpstr>
      <vt:lpstr>Property Types</vt:lpstr>
      <vt:lpstr>PowerPoint Presentation</vt:lpstr>
      <vt:lpstr>PowerPoint Presentation</vt:lpstr>
      <vt:lpstr>PowerPoint Presentation</vt:lpstr>
      <vt:lpstr>PowerPoint Presentation</vt:lpstr>
      <vt:lpstr>NEW BUILDS VS EXISTING PROPERTIES</vt:lpstr>
      <vt:lpstr>PowerPoint Presentation</vt:lpstr>
      <vt:lpstr>PowerPoint Presentation</vt:lpstr>
      <vt:lpstr>CASH PURCHASES &amp; Mortgages</vt:lpstr>
      <vt:lpstr>PowerPoint Presentation</vt:lpstr>
      <vt:lpstr>PowerPoint Presentation</vt:lpstr>
      <vt:lpstr>PowerPoint Presentation</vt:lpstr>
      <vt:lpstr>PowerPoint Presentation</vt:lpstr>
      <vt:lpstr>PowerPoint Presentation</vt:lpstr>
      <vt:lpstr>Property Market Timeline</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 INVESTING &amp; TRADING</dc:title>
  <dc:creator/>
  <cp:lastModifiedBy>David Pacheco</cp:lastModifiedBy>
  <cp:revision>16</cp:revision>
  <dcterms:created xsi:type="dcterms:W3CDTF">2023-09-22T10:37:21Z</dcterms:created>
  <dcterms:modified xsi:type="dcterms:W3CDTF">2023-09-26T12:49:34Z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